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handoutMasterIdLst>
    <p:handoutMasterId r:id="rId38"/>
  </p:handoutMasterIdLst>
  <p:sldIdLst>
    <p:sldId id="256" r:id="rId2"/>
    <p:sldId id="334" r:id="rId3"/>
    <p:sldId id="448" r:id="rId4"/>
    <p:sldId id="471" r:id="rId5"/>
    <p:sldId id="451" r:id="rId6"/>
    <p:sldId id="474" r:id="rId7"/>
    <p:sldId id="470" r:id="rId8"/>
    <p:sldId id="472" r:id="rId9"/>
    <p:sldId id="473" r:id="rId10"/>
    <p:sldId id="478" r:id="rId11"/>
    <p:sldId id="395" r:id="rId12"/>
    <p:sldId id="396" r:id="rId13"/>
    <p:sldId id="480" r:id="rId14"/>
    <p:sldId id="482" r:id="rId15"/>
    <p:sldId id="479" r:id="rId16"/>
    <p:sldId id="468" r:id="rId17"/>
    <p:sldId id="475" r:id="rId18"/>
    <p:sldId id="452" r:id="rId19"/>
    <p:sldId id="484" r:id="rId20"/>
    <p:sldId id="477" r:id="rId21"/>
    <p:sldId id="476" r:id="rId22"/>
    <p:sldId id="453" r:id="rId23"/>
    <p:sldId id="483" r:id="rId24"/>
    <p:sldId id="454" r:id="rId25"/>
    <p:sldId id="455" r:id="rId26"/>
    <p:sldId id="456" r:id="rId27"/>
    <p:sldId id="457" r:id="rId28"/>
    <p:sldId id="459" r:id="rId29"/>
    <p:sldId id="460" r:id="rId30"/>
    <p:sldId id="461" r:id="rId31"/>
    <p:sldId id="462" r:id="rId32"/>
    <p:sldId id="463" r:id="rId33"/>
    <p:sldId id="464" r:id="rId34"/>
    <p:sldId id="469" r:id="rId35"/>
    <p:sldId id="466" r:id="rId3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66FF66"/>
    <a:srgbClr val="CC66FF"/>
    <a:srgbClr val="FF0000"/>
    <a:srgbClr val="008000"/>
    <a:srgbClr val="000000"/>
    <a:srgbClr val="003300"/>
    <a:srgbClr val="9999FF"/>
    <a:srgbClr val="FF33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84201" autoAdjust="0"/>
  </p:normalViewPr>
  <p:slideViewPr>
    <p:cSldViewPr snapToGrid="0">
      <p:cViewPr varScale="1">
        <p:scale>
          <a:sx n="54" d="100"/>
          <a:sy n="54" d="100"/>
        </p:scale>
        <p:origin x="1290" y="72"/>
      </p:cViewPr>
      <p:guideLst/>
    </p:cSldViewPr>
  </p:slideViewPr>
  <p:notesTextViewPr>
    <p:cViewPr>
      <p:scale>
        <a:sx n="1" d="1"/>
        <a:sy n="1" d="1"/>
      </p:scale>
      <p:origin x="0" y="0"/>
    </p:cViewPr>
  </p:notesTextViewPr>
  <p:sorterViewPr>
    <p:cViewPr>
      <p:scale>
        <a:sx n="177" d="100"/>
        <a:sy n="177" d="100"/>
      </p:scale>
      <p:origin x="0" y="-7116"/>
    </p:cViewPr>
  </p:sorterViewPr>
  <p:notesViewPr>
    <p:cSldViewPr snapToGrid="0">
      <p:cViewPr>
        <p:scale>
          <a:sx n="100" d="100"/>
          <a:sy n="100" d="100"/>
        </p:scale>
        <p:origin x="189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BA3243-96C4-4BB7-BAD4-8B5225640291}"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17D63FBE-3084-40C0-90B5-1D91C8C5202C}">
      <dgm:prSet phldrT="[Text]"/>
      <dgm:spPr/>
      <dgm:t>
        <a:bodyPr/>
        <a:lstStyle/>
        <a:p>
          <a:r>
            <a:rPr lang="en-US" b="1" dirty="0"/>
            <a:t>Examples:</a:t>
          </a:r>
        </a:p>
        <a:p>
          <a:r>
            <a:rPr lang="en-US" b="1" dirty="0"/>
            <a:t>What I do</a:t>
          </a:r>
        </a:p>
        <a:p>
          <a:r>
            <a:rPr lang="en-US" b="1" dirty="0"/>
            <a:t>Where I choose to FOCUS my brain</a:t>
          </a:r>
        </a:p>
        <a:p>
          <a:r>
            <a:rPr lang="en-US" b="1" dirty="0"/>
            <a:t>My Opinion</a:t>
          </a:r>
        </a:p>
        <a:p>
          <a:r>
            <a:rPr lang="en-US" b="1" dirty="0"/>
            <a:t>My prejudices</a:t>
          </a:r>
        </a:p>
        <a:p>
          <a:r>
            <a:rPr lang="en-US" b="1" dirty="0"/>
            <a:t>My perceptions</a:t>
          </a:r>
        </a:p>
        <a:p>
          <a:r>
            <a:rPr lang="en-US" b="1" dirty="0"/>
            <a:t>My preference</a:t>
          </a:r>
          <a:r>
            <a:rPr lang="en-US" dirty="0"/>
            <a:t>s</a:t>
          </a:r>
        </a:p>
        <a:p>
          <a:r>
            <a:rPr lang="en-US" dirty="0"/>
            <a:t>My choices </a:t>
          </a:r>
        </a:p>
      </dgm:t>
    </dgm:pt>
    <dgm:pt modelId="{40FBEDFB-904C-4913-A6EA-02939CCB9B64}" type="parTrans" cxnId="{B6F6B00D-9E2D-406D-A9CD-EA44DACEC5ED}">
      <dgm:prSet/>
      <dgm:spPr/>
      <dgm:t>
        <a:bodyPr/>
        <a:lstStyle/>
        <a:p>
          <a:endParaRPr lang="en-US"/>
        </a:p>
      </dgm:t>
    </dgm:pt>
    <dgm:pt modelId="{38EFBD65-F2F7-4EDF-9074-977A67BF3CEE}" type="sibTrans" cxnId="{B6F6B00D-9E2D-406D-A9CD-EA44DACEC5ED}">
      <dgm:prSet/>
      <dgm:spPr/>
      <dgm:t>
        <a:bodyPr/>
        <a:lstStyle/>
        <a:p>
          <a:endParaRPr lang="en-US"/>
        </a:p>
      </dgm:t>
    </dgm:pt>
    <dgm:pt modelId="{4A4EF8C6-D09E-4EA8-A489-A0F221C2E509}">
      <dgm:prSet phldrT="[Text]" custT="1"/>
      <dgm:spPr/>
      <dgm:t>
        <a:bodyPr/>
        <a:lstStyle/>
        <a:p>
          <a:r>
            <a:rPr lang="en-US" sz="1400" b="1" dirty="0"/>
            <a:t>Examples:</a:t>
          </a:r>
        </a:p>
        <a:p>
          <a:r>
            <a:rPr lang="en-US" sz="1600" b="1" dirty="0"/>
            <a:t>What others do</a:t>
          </a:r>
        </a:p>
        <a:p>
          <a:r>
            <a:rPr lang="en-US" sz="1600" b="1" dirty="0"/>
            <a:t>What others think</a:t>
          </a:r>
        </a:p>
        <a:p>
          <a:r>
            <a:rPr lang="en-US" sz="1600" b="1" dirty="0"/>
            <a:t>What others say</a:t>
          </a:r>
        </a:p>
        <a:p>
          <a:r>
            <a:rPr lang="en-US" sz="1600" b="1" dirty="0"/>
            <a:t>How others feel </a:t>
          </a:r>
        </a:p>
        <a:p>
          <a:r>
            <a:rPr lang="en-US" sz="1600" b="1" dirty="0"/>
            <a:t>Other’s Opinion</a:t>
          </a:r>
        </a:p>
        <a:p>
          <a:r>
            <a:rPr lang="en-US" sz="1600" b="1" dirty="0"/>
            <a:t>Other’s prejudices</a:t>
          </a:r>
        </a:p>
        <a:p>
          <a:r>
            <a:rPr lang="en-US" sz="1600" b="1" dirty="0"/>
            <a:t>Other’s perceptions</a:t>
          </a:r>
        </a:p>
        <a:p>
          <a:r>
            <a:rPr lang="en-US" sz="1600" b="1" dirty="0"/>
            <a:t>Other’s preferences</a:t>
          </a:r>
        </a:p>
        <a:p>
          <a:r>
            <a:rPr lang="en-US" sz="1600" b="1" dirty="0"/>
            <a:t>Some Systems</a:t>
          </a:r>
        </a:p>
        <a:p>
          <a:r>
            <a:rPr lang="en-US" sz="1600" b="1" dirty="0"/>
            <a:t>Past Events</a:t>
          </a:r>
          <a:endParaRPr lang="en-US" sz="1600" b="0" dirty="0"/>
        </a:p>
        <a:p>
          <a:r>
            <a:rPr lang="en-US" sz="1600" b="1" dirty="0"/>
            <a:t>The thoughts that come to m</a:t>
          </a:r>
          <a:r>
            <a:rPr lang="en-US" sz="1400" b="1" dirty="0"/>
            <a:t>e</a:t>
          </a:r>
        </a:p>
        <a:p>
          <a:endParaRPr lang="en-US" sz="1200" dirty="0"/>
        </a:p>
      </dgm:t>
    </dgm:pt>
    <dgm:pt modelId="{4322612D-02EB-4CDC-A218-02298BCFD4E5}" type="parTrans" cxnId="{BC2AC969-83FB-44DD-9F42-6E0D2C14CFBB}">
      <dgm:prSet/>
      <dgm:spPr/>
      <dgm:t>
        <a:bodyPr/>
        <a:lstStyle/>
        <a:p>
          <a:endParaRPr lang="en-US"/>
        </a:p>
      </dgm:t>
    </dgm:pt>
    <dgm:pt modelId="{7636171E-4B2F-4E17-96A3-43B474CD363D}" type="sibTrans" cxnId="{BC2AC969-83FB-44DD-9F42-6E0D2C14CFBB}">
      <dgm:prSet/>
      <dgm:spPr/>
      <dgm:t>
        <a:bodyPr/>
        <a:lstStyle/>
        <a:p>
          <a:endParaRPr lang="en-US"/>
        </a:p>
      </dgm:t>
    </dgm:pt>
    <dgm:pt modelId="{857711AF-0B9D-4B50-B6FE-99642AC6BA1B}" type="pres">
      <dgm:prSet presAssocID="{B5BA3243-96C4-4BB7-BAD4-8B5225640291}" presName="Name0" presStyleCnt="0">
        <dgm:presLayoutVars>
          <dgm:dir/>
          <dgm:resizeHandles val="exact"/>
        </dgm:presLayoutVars>
      </dgm:prSet>
      <dgm:spPr/>
    </dgm:pt>
    <dgm:pt modelId="{D900CDEF-EBD4-4407-A03D-0EB90C34E0CE}" type="pres">
      <dgm:prSet presAssocID="{17D63FBE-3084-40C0-90B5-1D91C8C5202C}" presName="Name5" presStyleLbl="vennNode1" presStyleIdx="0" presStyleCnt="2" custLinFactNeighborX="-13594" custLinFactNeighborY="-9595">
        <dgm:presLayoutVars>
          <dgm:bulletEnabled val="1"/>
        </dgm:presLayoutVars>
      </dgm:prSet>
      <dgm:spPr/>
    </dgm:pt>
    <dgm:pt modelId="{4AF069BE-CDFE-4C80-8336-8A6BFED6A176}" type="pres">
      <dgm:prSet presAssocID="{38EFBD65-F2F7-4EDF-9074-977A67BF3CEE}" presName="space" presStyleCnt="0"/>
      <dgm:spPr/>
    </dgm:pt>
    <dgm:pt modelId="{F13498DE-77A9-43D1-8B79-868C7DCA0693}" type="pres">
      <dgm:prSet presAssocID="{4A4EF8C6-D09E-4EA8-A489-A0F221C2E509}" presName="Name5" presStyleLbl="vennNode1" presStyleIdx="1" presStyleCnt="2" custLinFactNeighborX="-37767" custLinFactNeighborY="-27">
        <dgm:presLayoutVars>
          <dgm:bulletEnabled val="1"/>
        </dgm:presLayoutVars>
      </dgm:prSet>
      <dgm:spPr/>
    </dgm:pt>
  </dgm:ptLst>
  <dgm:cxnLst>
    <dgm:cxn modelId="{B6F6B00D-9E2D-406D-A9CD-EA44DACEC5ED}" srcId="{B5BA3243-96C4-4BB7-BAD4-8B5225640291}" destId="{17D63FBE-3084-40C0-90B5-1D91C8C5202C}" srcOrd="0" destOrd="0" parTransId="{40FBEDFB-904C-4913-A6EA-02939CCB9B64}" sibTransId="{38EFBD65-F2F7-4EDF-9074-977A67BF3CEE}"/>
    <dgm:cxn modelId="{E2F2610F-91A9-4C0C-8AD1-BD44926A7D78}" type="presOf" srcId="{17D63FBE-3084-40C0-90B5-1D91C8C5202C}" destId="{D900CDEF-EBD4-4407-A03D-0EB90C34E0CE}" srcOrd="0" destOrd="0" presId="urn:microsoft.com/office/officeart/2005/8/layout/venn3"/>
    <dgm:cxn modelId="{82163311-31BD-4691-B70E-871F0F51F3BA}" type="presOf" srcId="{B5BA3243-96C4-4BB7-BAD4-8B5225640291}" destId="{857711AF-0B9D-4B50-B6FE-99642AC6BA1B}" srcOrd="0" destOrd="0" presId="urn:microsoft.com/office/officeart/2005/8/layout/venn3"/>
    <dgm:cxn modelId="{BC2AC969-83FB-44DD-9F42-6E0D2C14CFBB}" srcId="{B5BA3243-96C4-4BB7-BAD4-8B5225640291}" destId="{4A4EF8C6-D09E-4EA8-A489-A0F221C2E509}" srcOrd="1" destOrd="0" parTransId="{4322612D-02EB-4CDC-A218-02298BCFD4E5}" sibTransId="{7636171E-4B2F-4E17-96A3-43B474CD363D}"/>
    <dgm:cxn modelId="{713C82E8-F600-45A8-9138-7A48CE4D2C53}" type="presOf" srcId="{4A4EF8C6-D09E-4EA8-A489-A0F221C2E509}" destId="{F13498DE-77A9-43D1-8B79-868C7DCA0693}" srcOrd="0" destOrd="0" presId="urn:microsoft.com/office/officeart/2005/8/layout/venn3"/>
    <dgm:cxn modelId="{579212F9-BC99-4C7D-8A23-F73A4DFC41CA}" type="presParOf" srcId="{857711AF-0B9D-4B50-B6FE-99642AC6BA1B}" destId="{D900CDEF-EBD4-4407-A03D-0EB90C34E0CE}" srcOrd="0" destOrd="0" presId="urn:microsoft.com/office/officeart/2005/8/layout/venn3"/>
    <dgm:cxn modelId="{8BF190FA-316F-4B99-83BE-CF4708F3081A}" type="presParOf" srcId="{857711AF-0B9D-4B50-B6FE-99642AC6BA1B}" destId="{4AF069BE-CDFE-4C80-8336-8A6BFED6A176}" srcOrd="1" destOrd="0" presId="urn:microsoft.com/office/officeart/2005/8/layout/venn3"/>
    <dgm:cxn modelId="{9C29F486-D33D-47F0-AC19-A05D699A6E85}" type="presParOf" srcId="{857711AF-0B9D-4B50-B6FE-99642AC6BA1B}" destId="{F13498DE-77A9-43D1-8B79-868C7DCA0693}" srcOrd="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C7FF57-997F-465A-B97F-B2CF5ADE9CF4}"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924AE9F4-029E-4476-A642-CD7B36820A57}">
      <dgm:prSet phldrT="[Text]" custT="1"/>
      <dgm:spPr>
        <a:solidFill>
          <a:srgbClr val="008000"/>
        </a:solidFill>
      </dgm:spPr>
      <dgm:t>
        <a:bodyPr anchor="t"/>
        <a:lstStyle/>
        <a:p>
          <a:r>
            <a:rPr lang="en-US" sz="1600" b="1" dirty="0"/>
            <a:t>FOCUS</a:t>
          </a:r>
        </a:p>
        <a:p>
          <a:r>
            <a:rPr lang="en-US" sz="1600" dirty="0"/>
            <a:t>Opportunity &amp; Planning</a:t>
          </a:r>
        </a:p>
        <a:p>
          <a:r>
            <a:rPr lang="en-US" sz="1600" dirty="0"/>
            <a:t>Think critically</a:t>
          </a:r>
        </a:p>
        <a:p>
          <a:r>
            <a:rPr lang="en-US" sz="1600" dirty="0"/>
            <a:t>Big picture</a:t>
          </a:r>
        </a:p>
      </dgm:t>
    </dgm:pt>
    <dgm:pt modelId="{495E34D3-A129-439E-A3E3-EFF4F107CDE6}" type="parTrans" cxnId="{C16337EB-633C-4446-A3D2-27DEE177FFC2}">
      <dgm:prSet/>
      <dgm:spPr/>
      <dgm:t>
        <a:bodyPr/>
        <a:lstStyle/>
        <a:p>
          <a:endParaRPr lang="en-US"/>
        </a:p>
      </dgm:t>
    </dgm:pt>
    <dgm:pt modelId="{86C08794-7793-4D78-BA96-E54C99395C47}" type="sibTrans" cxnId="{C16337EB-633C-4446-A3D2-27DEE177FFC2}">
      <dgm:prSet/>
      <dgm:spPr/>
      <dgm:t>
        <a:bodyPr/>
        <a:lstStyle/>
        <a:p>
          <a:endParaRPr lang="en-US"/>
        </a:p>
      </dgm:t>
    </dgm:pt>
    <dgm:pt modelId="{3E42B72B-F386-49D7-AE50-053EA2153675}">
      <dgm:prSet phldrT="[Text]" custT="1"/>
      <dgm:spPr>
        <a:solidFill>
          <a:srgbClr val="FF0000"/>
        </a:solidFill>
      </dgm:spPr>
      <dgm:t>
        <a:bodyPr anchor="t"/>
        <a:lstStyle/>
        <a:p>
          <a:r>
            <a:rPr lang="en-US" sz="1800" b="1" dirty="0"/>
            <a:t>MANAGE</a:t>
          </a:r>
        </a:p>
        <a:p>
          <a:r>
            <a:rPr lang="en-US" sz="1800" dirty="0"/>
            <a:t>Fire-fighting</a:t>
          </a:r>
        </a:p>
        <a:p>
          <a:r>
            <a:rPr lang="en-US" sz="1800" dirty="0"/>
            <a:t>Demand &amp; necessity </a:t>
          </a:r>
        </a:p>
        <a:p>
          <a:endParaRPr lang="en-US" sz="1300" dirty="0"/>
        </a:p>
      </dgm:t>
    </dgm:pt>
    <dgm:pt modelId="{2E51B7B2-63D3-4770-9244-85E8DA8E6539}" type="parTrans" cxnId="{1C6CA03F-7589-443D-8CF0-647415E23C58}">
      <dgm:prSet/>
      <dgm:spPr/>
      <dgm:t>
        <a:bodyPr/>
        <a:lstStyle/>
        <a:p>
          <a:endParaRPr lang="en-US"/>
        </a:p>
      </dgm:t>
    </dgm:pt>
    <dgm:pt modelId="{2414DD02-8DC5-4506-9297-C097B1A2BEB8}" type="sibTrans" cxnId="{1C6CA03F-7589-443D-8CF0-647415E23C58}">
      <dgm:prSet/>
      <dgm:spPr/>
      <dgm:t>
        <a:bodyPr/>
        <a:lstStyle/>
        <a:p>
          <a:endParaRPr lang="en-US"/>
        </a:p>
      </dgm:t>
    </dgm:pt>
    <dgm:pt modelId="{61F89460-9F36-4217-BF19-AAD70E0EB6BA}">
      <dgm:prSet phldrT="[Text]" custT="1"/>
      <dgm:spPr>
        <a:solidFill>
          <a:srgbClr val="7030A0"/>
        </a:solidFill>
      </dgm:spPr>
      <dgm:t>
        <a:bodyPr anchor="t"/>
        <a:lstStyle/>
        <a:p>
          <a:r>
            <a:rPr lang="en-US" sz="1400" b="1" dirty="0"/>
            <a:t>AVOID</a:t>
          </a:r>
        </a:p>
        <a:p>
          <a:r>
            <a:rPr lang="en-US" sz="1400" dirty="0"/>
            <a:t>Illusion/deception</a:t>
          </a:r>
        </a:p>
        <a:p>
          <a:r>
            <a:rPr lang="en-US" sz="1400" dirty="0"/>
            <a:t>Not your emergency</a:t>
          </a:r>
        </a:p>
        <a:p>
          <a:r>
            <a:rPr lang="en-US" sz="1400" dirty="0" err="1"/>
            <a:t>Minimise</a:t>
          </a:r>
          <a:r>
            <a:rPr lang="en-US" sz="1400" dirty="0"/>
            <a:t> investment</a:t>
          </a:r>
        </a:p>
      </dgm:t>
    </dgm:pt>
    <dgm:pt modelId="{C797D77C-1719-4551-AC9D-78946385310F}" type="parTrans" cxnId="{3213FA8A-3874-4F0D-BD7C-66942099FD29}">
      <dgm:prSet/>
      <dgm:spPr/>
      <dgm:t>
        <a:bodyPr/>
        <a:lstStyle/>
        <a:p>
          <a:endParaRPr lang="en-US"/>
        </a:p>
      </dgm:t>
    </dgm:pt>
    <dgm:pt modelId="{E74FACF2-AF2C-419B-9190-FFFEE570384E}" type="sibTrans" cxnId="{3213FA8A-3874-4F0D-BD7C-66942099FD29}">
      <dgm:prSet/>
      <dgm:spPr/>
      <dgm:t>
        <a:bodyPr/>
        <a:lstStyle/>
        <a:p>
          <a:endParaRPr lang="en-US"/>
        </a:p>
      </dgm:t>
    </dgm:pt>
    <dgm:pt modelId="{90081701-FCDE-45B5-80CC-A059336DCAB3}">
      <dgm:prSet phldrT="[Text]" custT="1"/>
      <dgm:spPr>
        <a:solidFill>
          <a:srgbClr val="00B0F0"/>
        </a:solidFill>
      </dgm:spPr>
      <dgm:t>
        <a:bodyPr anchor="t"/>
        <a:lstStyle/>
        <a:p>
          <a:r>
            <a:rPr lang="en-US" sz="1600" b="1" i="0" dirty="0"/>
            <a:t>LIMIT</a:t>
          </a:r>
        </a:p>
        <a:p>
          <a:r>
            <a:rPr lang="en-US" sz="1600" dirty="0"/>
            <a:t>Waste /escape</a:t>
          </a:r>
        </a:p>
        <a:p>
          <a:r>
            <a:rPr lang="en-US" sz="1600" dirty="0"/>
            <a:t>Entertainment</a:t>
          </a:r>
        </a:p>
        <a:p>
          <a:r>
            <a:rPr lang="en-US" sz="1600" dirty="0"/>
            <a:t>Use to manage stress</a:t>
          </a:r>
        </a:p>
        <a:p>
          <a:endParaRPr lang="en-US" sz="1600" dirty="0"/>
        </a:p>
      </dgm:t>
    </dgm:pt>
    <dgm:pt modelId="{C947018F-1BEA-4634-9C0E-319165466C5D}" type="parTrans" cxnId="{3DC6BB6B-3C77-40B5-9668-DF63E9ABB252}">
      <dgm:prSet/>
      <dgm:spPr/>
      <dgm:t>
        <a:bodyPr/>
        <a:lstStyle/>
        <a:p>
          <a:endParaRPr lang="en-US"/>
        </a:p>
      </dgm:t>
    </dgm:pt>
    <dgm:pt modelId="{311BFA55-1415-45A9-95EF-EBF17A8D1F2E}" type="sibTrans" cxnId="{3DC6BB6B-3C77-40B5-9668-DF63E9ABB252}">
      <dgm:prSet/>
      <dgm:spPr/>
      <dgm:t>
        <a:bodyPr/>
        <a:lstStyle/>
        <a:p>
          <a:endParaRPr lang="en-US"/>
        </a:p>
      </dgm:t>
    </dgm:pt>
    <dgm:pt modelId="{E519555F-9E50-477B-894D-A8EA4B474378}" type="pres">
      <dgm:prSet presAssocID="{16C7FF57-997F-465A-B97F-B2CF5ADE9CF4}" presName="matrix" presStyleCnt="0">
        <dgm:presLayoutVars>
          <dgm:chMax val="1"/>
          <dgm:dir/>
          <dgm:resizeHandles val="exact"/>
        </dgm:presLayoutVars>
      </dgm:prSet>
      <dgm:spPr/>
    </dgm:pt>
    <dgm:pt modelId="{59F1238C-0E87-4371-9337-5DD2FFF070DF}" type="pres">
      <dgm:prSet presAssocID="{16C7FF57-997F-465A-B97F-B2CF5ADE9CF4}" presName="axisShape" presStyleLbl="bgShp" presStyleIdx="0" presStyleCnt="1"/>
      <dgm:spPr/>
    </dgm:pt>
    <dgm:pt modelId="{1C3D0DFA-5D2E-4327-8051-1F9110551DF0}" type="pres">
      <dgm:prSet presAssocID="{16C7FF57-997F-465A-B97F-B2CF5ADE9CF4}" presName="rect1" presStyleLbl="node1" presStyleIdx="0" presStyleCnt="4">
        <dgm:presLayoutVars>
          <dgm:chMax val="0"/>
          <dgm:chPref val="0"/>
          <dgm:bulletEnabled val="1"/>
        </dgm:presLayoutVars>
      </dgm:prSet>
      <dgm:spPr/>
    </dgm:pt>
    <dgm:pt modelId="{DA219849-5854-4D74-B75A-66ECAA4A3516}" type="pres">
      <dgm:prSet presAssocID="{16C7FF57-997F-465A-B97F-B2CF5ADE9CF4}" presName="rect2" presStyleLbl="node1" presStyleIdx="1" presStyleCnt="4">
        <dgm:presLayoutVars>
          <dgm:chMax val="0"/>
          <dgm:chPref val="0"/>
          <dgm:bulletEnabled val="1"/>
        </dgm:presLayoutVars>
      </dgm:prSet>
      <dgm:spPr/>
    </dgm:pt>
    <dgm:pt modelId="{B24B1B47-8054-469B-9D46-47C1C1FC963E}" type="pres">
      <dgm:prSet presAssocID="{16C7FF57-997F-465A-B97F-B2CF5ADE9CF4}" presName="rect3" presStyleLbl="node1" presStyleIdx="2" presStyleCnt="4" custLinFactX="20618" custLinFactNeighborX="100000" custLinFactNeighborY="-6275">
        <dgm:presLayoutVars>
          <dgm:chMax val="0"/>
          <dgm:chPref val="0"/>
          <dgm:bulletEnabled val="1"/>
        </dgm:presLayoutVars>
      </dgm:prSet>
      <dgm:spPr/>
    </dgm:pt>
    <dgm:pt modelId="{E7DA6578-593C-4A57-BC75-B354008055BF}" type="pres">
      <dgm:prSet presAssocID="{16C7FF57-997F-465A-B97F-B2CF5ADE9CF4}" presName="rect4" presStyleLbl="node1" presStyleIdx="3" presStyleCnt="4" custLinFactX="-18670" custLinFactNeighborX="-100000" custLinFactNeighborY="-2259">
        <dgm:presLayoutVars>
          <dgm:chMax val="0"/>
          <dgm:chPref val="0"/>
          <dgm:bulletEnabled val="1"/>
        </dgm:presLayoutVars>
      </dgm:prSet>
      <dgm:spPr/>
    </dgm:pt>
  </dgm:ptLst>
  <dgm:cxnLst>
    <dgm:cxn modelId="{1C6CA03F-7589-443D-8CF0-647415E23C58}" srcId="{16C7FF57-997F-465A-B97F-B2CF5ADE9CF4}" destId="{3E42B72B-F386-49D7-AE50-053EA2153675}" srcOrd="1" destOrd="0" parTransId="{2E51B7B2-63D3-4770-9244-85E8DA8E6539}" sibTransId="{2414DD02-8DC5-4506-9297-C097B1A2BEB8}"/>
    <dgm:cxn modelId="{C093875D-43E0-4756-81DF-A704ECBF1F3D}" type="presOf" srcId="{924AE9F4-029E-4476-A642-CD7B36820A57}" destId="{1C3D0DFA-5D2E-4327-8051-1F9110551DF0}" srcOrd="0" destOrd="0" presId="urn:microsoft.com/office/officeart/2005/8/layout/matrix2"/>
    <dgm:cxn modelId="{3DC6BB6B-3C77-40B5-9668-DF63E9ABB252}" srcId="{16C7FF57-997F-465A-B97F-B2CF5ADE9CF4}" destId="{90081701-FCDE-45B5-80CC-A059336DCAB3}" srcOrd="3" destOrd="0" parTransId="{C947018F-1BEA-4634-9C0E-319165466C5D}" sibTransId="{311BFA55-1415-45A9-95EF-EBF17A8D1F2E}"/>
    <dgm:cxn modelId="{9372D87B-53BA-435E-95DB-4ED97E467625}" type="presOf" srcId="{90081701-FCDE-45B5-80CC-A059336DCAB3}" destId="{E7DA6578-593C-4A57-BC75-B354008055BF}" srcOrd="0" destOrd="0" presId="urn:microsoft.com/office/officeart/2005/8/layout/matrix2"/>
    <dgm:cxn modelId="{3213FA8A-3874-4F0D-BD7C-66942099FD29}" srcId="{16C7FF57-997F-465A-B97F-B2CF5ADE9CF4}" destId="{61F89460-9F36-4217-BF19-AAD70E0EB6BA}" srcOrd="2" destOrd="0" parTransId="{C797D77C-1719-4551-AC9D-78946385310F}" sibTransId="{E74FACF2-AF2C-419B-9190-FFFEE570384E}"/>
    <dgm:cxn modelId="{5F8C39C5-0AAD-4F4D-B604-DE14CAB25E88}" type="presOf" srcId="{61F89460-9F36-4217-BF19-AAD70E0EB6BA}" destId="{B24B1B47-8054-469B-9D46-47C1C1FC963E}" srcOrd="0" destOrd="0" presId="urn:microsoft.com/office/officeart/2005/8/layout/matrix2"/>
    <dgm:cxn modelId="{355424C7-B4D0-4097-81E3-D19A1B040827}" type="presOf" srcId="{16C7FF57-997F-465A-B97F-B2CF5ADE9CF4}" destId="{E519555F-9E50-477B-894D-A8EA4B474378}" srcOrd="0" destOrd="0" presId="urn:microsoft.com/office/officeart/2005/8/layout/matrix2"/>
    <dgm:cxn modelId="{0EB1C0CF-2C7B-46B1-8FBE-ACAE5EA409EB}" type="presOf" srcId="{3E42B72B-F386-49D7-AE50-053EA2153675}" destId="{DA219849-5854-4D74-B75A-66ECAA4A3516}" srcOrd="0" destOrd="0" presId="urn:microsoft.com/office/officeart/2005/8/layout/matrix2"/>
    <dgm:cxn modelId="{C16337EB-633C-4446-A3D2-27DEE177FFC2}" srcId="{16C7FF57-997F-465A-B97F-B2CF5ADE9CF4}" destId="{924AE9F4-029E-4476-A642-CD7B36820A57}" srcOrd="0" destOrd="0" parTransId="{495E34D3-A129-439E-A3E3-EFF4F107CDE6}" sibTransId="{86C08794-7793-4D78-BA96-E54C99395C47}"/>
    <dgm:cxn modelId="{F1E82807-8740-42FA-9A31-F13D017F0807}" type="presParOf" srcId="{E519555F-9E50-477B-894D-A8EA4B474378}" destId="{59F1238C-0E87-4371-9337-5DD2FFF070DF}" srcOrd="0" destOrd="0" presId="urn:microsoft.com/office/officeart/2005/8/layout/matrix2"/>
    <dgm:cxn modelId="{9363DE0F-8ADB-4915-BED8-BD719525C14E}" type="presParOf" srcId="{E519555F-9E50-477B-894D-A8EA4B474378}" destId="{1C3D0DFA-5D2E-4327-8051-1F9110551DF0}" srcOrd="1" destOrd="0" presId="urn:microsoft.com/office/officeart/2005/8/layout/matrix2"/>
    <dgm:cxn modelId="{03A290D1-96D5-4379-A863-0E7C76462502}" type="presParOf" srcId="{E519555F-9E50-477B-894D-A8EA4B474378}" destId="{DA219849-5854-4D74-B75A-66ECAA4A3516}" srcOrd="2" destOrd="0" presId="urn:microsoft.com/office/officeart/2005/8/layout/matrix2"/>
    <dgm:cxn modelId="{73A72D47-DF4E-4ADB-828F-367BA8D127CB}" type="presParOf" srcId="{E519555F-9E50-477B-894D-A8EA4B474378}" destId="{B24B1B47-8054-469B-9D46-47C1C1FC963E}" srcOrd="3" destOrd="0" presId="urn:microsoft.com/office/officeart/2005/8/layout/matrix2"/>
    <dgm:cxn modelId="{F38E314C-77A0-40E6-BF72-BA486FCC625D}" type="presParOf" srcId="{E519555F-9E50-477B-894D-A8EA4B474378}" destId="{E7DA6578-593C-4A57-BC75-B354008055BF}"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0CDEF-EBD4-4407-A03D-0EB90C34E0CE}">
      <dsp:nvSpPr>
        <dsp:cNvPr id="0" name=""/>
        <dsp:cNvSpPr/>
      </dsp:nvSpPr>
      <dsp:spPr>
        <a:xfrm>
          <a:off x="1225476" y="0"/>
          <a:ext cx="4348981" cy="434898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39339" tIns="22860" rIns="239339"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Examples:</a:t>
          </a:r>
        </a:p>
        <a:p>
          <a:pPr marL="0" lvl="0" indent="0" algn="ctr" defTabSz="800100">
            <a:lnSpc>
              <a:spcPct val="90000"/>
            </a:lnSpc>
            <a:spcBef>
              <a:spcPct val="0"/>
            </a:spcBef>
            <a:spcAft>
              <a:spcPct val="35000"/>
            </a:spcAft>
            <a:buNone/>
          </a:pPr>
          <a:r>
            <a:rPr lang="en-US" sz="1800" b="1" kern="1200" dirty="0"/>
            <a:t>What I do</a:t>
          </a:r>
        </a:p>
        <a:p>
          <a:pPr marL="0" lvl="0" indent="0" algn="ctr" defTabSz="800100">
            <a:lnSpc>
              <a:spcPct val="90000"/>
            </a:lnSpc>
            <a:spcBef>
              <a:spcPct val="0"/>
            </a:spcBef>
            <a:spcAft>
              <a:spcPct val="35000"/>
            </a:spcAft>
            <a:buNone/>
          </a:pPr>
          <a:r>
            <a:rPr lang="en-US" sz="1800" b="1" kern="1200" dirty="0"/>
            <a:t>Where I choose to FOCUS my brain</a:t>
          </a:r>
        </a:p>
        <a:p>
          <a:pPr marL="0" lvl="0" indent="0" algn="ctr" defTabSz="800100">
            <a:lnSpc>
              <a:spcPct val="90000"/>
            </a:lnSpc>
            <a:spcBef>
              <a:spcPct val="0"/>
            </a:spcBef>
            <a:spcAft>
              <a:spcPct val="35000"/>
            </a:spcAft>
            <a:buNone/>
          </a:pPr>
          <a:r>
            <a:rPr lang="en-US" sz="1800" b="1" kern="1200" dirty="0"/>
            <a:t>My Opinion</a:t>
          </a:r>
        </a:p>
        <a:p>
          <a:pPr marL="0" lvl="0" indent="0" algn="ctr" defTabSz="800100">
            <a:lnSpc>
              <a:spcPct val="90000"/>
            </a:lnSpc>
            <a:spcBef>
              <a:spcPct val="0"/>
            </a:spcBef>
            <a:spcAft>
              <a:spcPct val="35000"/>
            </a:spcAft>
            <a:buNone/>
          </a:pPr>
          <a:r>
            <a:rPr lang="en-US" sz="1800" b="1" kern="1200" dirty="0"/>
            <a:t>My prejudices</a:t>
          </a:r>
        </a:p>
        <a:p>
          <a:pPr marL="0" lvl="0" indent="0" algn="ctr" defTabSz="800100">
            <a:lnSpc>
              <a:spcPct val="90000"/>
            </a:lnSpc>
            <a:spcBef>
              <a:spcPct val="0"/>
            </a:spcBef>
            <a:spcAft>
              <a:spcPct val="35000"/>
            </a:spcAft>
            <a:buNone/>
          </a:pPr>
          <a:r>
            <a:rPr lang="en-US" sz="1800" b="1" kern="1200" dirty="0"/>
            <a:t>My perceptions</a:t>
          </a:r>
        </a:p>
        <a:p>
          <a:pPr marL="0" lvl="0" indent="0" algn="ctr" defTabSz="800100">
            <a:lnSpc>
              <a:spcPct val="90000"/>
            </a:lnSpc>
            <a:spcBef>
              <a:spcPct val="0"/>
            </a:spcBef>
            <a:spcAft>
              <a:spcPct val="35000"/>
            </a:spcAft>
            <a:buNone/>
          </a:pPr>
          <a:r>
            <a:rPr lang="en-US" sz="1800" b="1" kern="1200" dirty="0"/>
            <a:t>My preference</a:t>
          </a:r>
          <a:r>
            <a:rPr lang="en-US" sz="1800" kern="1200" dirty="0"/>
            <a:t>s</a:t>
          </a:r>
        </a:p>
        <a:p>
          <a:pPr marL="0" lvl="0" indent="0" algn="ctr" defTabSz="800100">
            <a:lnSpc>
              <a:spcPct val="90000"/>
            </a:lnSpc>
            <a:spcBef>
              <a:spcPct val="0"/>
            </a:spcBef>
            <a:spcAft>
              <a:spcPct val="35000"/>
            </a:spcAft>
            <a:buNone/>
          </a:pPr>
          <a:r>
            <a:rPr lang="en-US" sz="1800" kern="1200" dirty="0"/>
            <a:t>My choices </a:t>
          </a:r>
        </a:p>
      </dsp:txBody>
      <dsp:txXfrm>
        <a:off x="1862370" y="636894"/>
        <a:ext cx="3075193" cy="3075193"/>
      </dsp:txXfrm>
    </dsp:sp>
    <dsp:sp modelId="{F13498DE-77A9-43D1-8B79-868C7DCA0693}">
      <dsp:nvSpPr>
        <dsp:cNvPr id="0" name=""/>
        <dsp:cNvSpPr/>
      </dsp:nvSpPr>
      <dsp:spPr>
        <a:xfrm>
          <a:off x="4494405" y="3"/>
          <a:ext cx="4348981" cy="434898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39339" tIns="17780" rIns="239339"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Examples:</a:t>
          </a:r>
        </a:p>
        <a:p>
          <a:pPr marL="0" lvl="0" indent="0" algn="ctr" defTabSz="622300">
            <a:lnSpc>
              <a:spcPct val="90000"/>
            </a:lnSpc>
            <a:spcBef>
              <a:spcPct val="0"/>
            </a:spcBef>
            <a:spcAft>
              <a:spcPct val="35000"/>
            </a:spcAft>
            <a:buNone/>
          </a:pPr>
          <a:r>
            <a:rPr lang="en-US" sz="1600" b="1" kern="1200" dirty="0"/>
            <a:t>What others do</a:t>
          </a:r>
        </a:p>
        <a:p>
          <a:pPr marL="0" lvl="0" indent="0" algn="ctr" defTabSz="622300">
            <a:lnSpc>
              <a:spcPct val="90000"/>
            </a:lnSpc>
            <a:spcBef>
              <a:spcPct val="0"/>
            </a:spcBef>
            <a:spcAft>
              <a:spcPct val="35000"/>
            </a:spcAft>
            <a:buNone/>
          </a:pPr>
          <a:r>
            <a:rPr lang="en-US" sz="1600" b="1" kern="1200" dirty="0"/>
            <a:t>What others think</a:t>
          </a:r>
        </a:p>
        <a:p>
          <a:pPr marL="0" lvl="0" indent="0" algn="ctr" defTabSz="622300">
            <a:lnSpc>
              <a:spcPct val="90000"/>
            </a:lnSpc>
            <a:spcBef>
              <a:spcPct val="0"/>
            </a:spcBef>
            <a:spcAft>
              <a:spcPct val="35000"/>
            </a:spcAft>
            <a:buNone/>
          </a:pPr>
          <a:r>
            <a:rPr lang="en-US" sz="1600" b="1" kern="1200" dirty="0"/>
            <a:t>What others say</a:t>
          </a:r>
        </a:p>
        <a:p>
          <a:pPr marL="0" lvl="0" indent="0" algn="ctr" defTabSz="622300">
            <a:lnSpc>
              <a:spcPct val="90000"/>
            </a:lnSpc>
            <a:spcBef>
              <a:spcPct val="0"/>
            </a:spcBef>
            <a:spcAft>
              <a:spcPct val="35000"/>
            </a:spcAft>
            <a:buNone/>
          </a:pPr>
          <a:r>
            <a:rPr lang="en-US" sz="1600" b="1" kern="1200" dirty="0"/>
            <a:t>How others feel </a:t>
          </a:r>
        </a:p>
        <a:p>
          <a:pPr marL="0" lvl="0" indent="0" algn="ctr" defTabSz="622300">
            <a:lnSpc>
              <a:spcPct val="90000"/>
            </a:lnSpc>
            <a:spcBef>
              <a:spcPct val="0"/>
            </a:spcBef>
            <a:spcAft>
              <a:spcPct val="35000"/>
            </a:spcAft>
            <a:buNone/>
          </a:pPr>
          <a:r>
            <a:rPr lang="en-US" sz="1600" b="1" kern="1200" dirty="0"/>
            <a:t>Other’s Opinion</a:t>
          </a:r>
        </a:p>
        <a:p>
          <a:pPr marL="0" lvl="0" indent="0" algn="ctr" defTabSz="622300">
            <a:lnSpc>
              <a:spcPct val="90000"/>
            </a:lnSpc>
            <a:spcBef>
              <a:spcPct val="0"/>
            </a:spcBef>
            <a:spcAft>
              <a:spcPct val="35000"/>
            </a:spcAft>
            <a:buNone/>
          </a:pPr>
          <a:r>
            <a:rPr lang="en-US" sz="1600" b="1" kern="1200" dirty="0"/>
            <a:t>Other’s prejudices</a:t>
          </a:r>
        </a:p>
        <a:p>
          <a:pPr marL="0" lvl="0" indent="0" algn="ctr" defTabSz="622300">
            <a:lnSpc>
              <a:spcPct val="90000"/>
            </a:lnSpc>
            <a:spcBef>
              <a:spcPct val="0"/>
            </a:spcBef>
            <a:spcAft>
              <a:spcPct val="35000"/>
            </a:spcAft>
            <a:buNone/>
          </a:pPr>
          <a:r>
            <a:rPr lang="en-US" sz="1600" b="1" kern="1200" dirty="0"/>
            <a:t>Other’s perceptions</a:t>
          </a:r>
        </a:p>
        <a:p>
          <a:pPr marL="0" lvl="0" indent="0" algn="ctr" defTabSz="622300">
            <a:lnSpc>
              <a:spcPct val="90000"/>
            </a:lnSpc>
            <a:spcBef>
              <a:spcPct val="0"/>
            </a:spcBef>
            <a:spcAft>
              <a:spcPct val="35000"/>
            </a:spcAft>
            <a:buNone/>
          </a:pPr>
          <a:r>
            <a:rPr lang="en-US" sz="1600" b="1" kern="1200" dirty="0"/>
            <a:t>Other’s preferences</a:t>
          </a:r>
        </a:p>
        <a:p>
          <a:pPr marL="0" lvl="0" indent="0" algn="ctr" defTabSz="622300">
            <a:lnSpc>
              <a:spcPct val="90000"/>
            </a:lnSpc>
            <a:spcBef>
              <a:spcPct val="0"/>
            </a:spcBef>
            <a:spcAft>
              <a:spcPct val="35000"/>
            </a:spcAft>
            <a:buNone/>
          </a:pPr>
          <a:r>
            <a:rPr lang="en-US" sz="1600" b="1" kern="1200" dirty="0"/>
            <a:t>Some Systems</a:t>
          </a:r>
        </a:p>
        <a:p>
          <a:pPr marL="0" lvl="0" indent="0" algn="ctr" defTabSz="622300">
            <a:lnSpc>
              <a:spcPct val="90000"/>
            </a:lnSpc>
            <a:spcBef>
              <a:spcPct val="0"/>
            </a:spcBef>
            <a:spcAft>
              <a:spcPct val="35000"/>
            </a:spcAft>
            <a:buNone/>
          </a:pPr>
          <a:r>
            <a:rPr lang="en-US" sz="1600" b="1" kern="1200" dirty="0"/>
            <a:t>Past Events</a:t>
          </a:r>
          <a:endParaRPr lang="en-US" sz="1600" b="0" kern="1200" dirty="0"/>
        </a:p>
        <a:p>
          <a:pPr marL="0" lvl="0" indent="0" algn="ctr" defTabSz="622300">
            <a:lnSpc>
              <a:spcPct val="90000"/>
            </a:lnSpc>
            <a:spcBef>
              <a:spcPct val="0"/>
            </a:spcBef>
            <a:spcAft>
              <a:spcPct val="35000"/>
            </a:spcAft>
            <a:buNone/>
          </a:pPr>
          <a:r>
            <a:rPr lang="en-US" sz="1600" b="1" kern="1200" dirty="0"/>
            <a:t>The thoughts that come to m</a:t>
          </a:r>
          <a:r>
            <a:rPr lang="en-US" sz="1400" b="1" kern="1200" dirty="0"/>
            <a:t>e</a:t>
          </a:r>
        </a:p>
        <a:p>
          <a:pPr marL="0" lvl="0" indent="0" algn="ctr" defTabSz="622300">
            <a:lnSpc>
              <a:spcPct val="90000"/>
            </a:lnSpc>
            <a:spcBef>
              <a:spcPct val="0"/>
            </a:spcBef>
            <a:spcAft>
              <a:spcPct val="35000"/>
            </a:spcAft>
            <a:buNone/>
          </a:pPr>
          <a:endParaRPr lang="en-US" sz="1200" kern="1200" dirty="0"/>
        </a:p>
      </dsp:txBody>
      <dsp:txXfrm>
        <a:off x="5131299" y="636897"/>
        <a:ext cx="3075193" cy="30751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1238C-0E87-4371-9337-5DD2FFF070DF}">
      <dsp:nvSpPr>
        <dsp:cNvPr id="0" name=""/>
        <dsp:cNvSpPr/>
      </dsp:nvSpPr>
      <dsp:spPr>
        <a:xfrm>
          <a:off x="3082131" y="0"/>
          <a:ext cx="4351338" cy="4351338"/>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3D0DFA-5D2E-4327-8051-1F9110551DF0}">
      <dsp:nvSpPr>
        <dsp:cNvPr id="0" name=""/>
        <dsp:cNvSpPr/>
      </dsp:nvSpPr>
      <dsp:spPr>
        <a:xfrm>
          <a:off x="3364967" y="282836"/>
          <a:ext cx="1740535" cy="1740535"/>
        </a:xfrm>
        <a:prstGeom prst="roundRect">
          <a:avLst/>
        </a:prstGeom>
        <a:solidFill>
          <a:srgbClr val="008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b="1" kern="1200" dirty="0"/>
            <a:t>FOCUS</a:t>
          </a:r>
        </a:p>
        <a:p>
          <a:pPr marL="0" lvl="0" indent="0" algn="ctr" defTabSz="711200">
            <a:lnSpc>
              <a:spcPct val="90000"/>
            </a:lnSpc>
            <a:spcBef>
              <a:spcPct val="0"/>
            </a:spcBef>
            <a:spcAft>
              <a:spcPct val="35000"/>
            </a:spcAft>
            <a:buNone/>
          </a:pPr>
          <a:r>
            <a:rPr lang="en-US" sz="1600" kern="1200" dirty="0"/>
            <a:t>Opportunity &amp; Planning</a:t>
          </a:r>
        </a:p>
        <a:p>
          <a:pPr marL="0" lvl="0" indent="0" algn="ctr" defTabSz="711200">
            <a:lnSpc>
              <a:spcPct val="90000"/>
            </a:lnSpc>
            <a:spcBef>
              <a:spcPct val="0"/>
            </a:spcBef>
            <a:spcAft>
              <a:spcPct val="35000"/>
            </a:spcAft>
            <a:buNone/>
          </a:pPr>
          <a:r>
            <a:rPr lang="en-US" sz="1600" kern="1200" dirty="0"/>
            <a:t>Think critically</a:t>
          </a:r>
        </a:p>
        <a:p>
          <a:pPr marL="0" lvl="0" indent="0" algn="ctr" defTabSz="711200">
            <a:lnSpc>
              <a:spcPct val="90000"/>
            </a:lnSpc>
            <a:spcBef>
              <a:spcPct val="0"/>
            </a:spcBef>
            <a:spcAft>
              <a:spcPct val="35000"/>
            </a:spcAft>
            <a:buNone/>
          </a:pPr>
          <a:r>
            <a:rPr lang="en-US" sz="1600" kern="1200" dirty="0"/>
            <a:t>Big picture</a:t>
          </a:r>
        </a:p>
      </dsp:txBody>
      <dsp:txXfrm>
        <a:off x="3449933" y="367802"/>
        <a:ext cx="1570603" cy="1570603"/>
      </dsp:txXfrm>
    </dsp:sp>
    <dsp:sp modelId="{DA219849-5854-4D74-B75A-66ECAA4A3516}">
      <dsp:nvSpPr>
        <dsp:cNvPr id="0" name=""/>
        <dsp:cNvSpPr/>
      </dsp:nvSpPr>
      <dsp:spPr>
        <a:xfrm>
          <a:off x="5410096" y="282836"/>
          <a:ext cx="1740535" cy="1740535"/>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b="1" kern="1200" dirty="0"/>
            <a:t>MANAGE</a:t>
          </a:r>
        </a:p>
        <a:p>
          <a:pPr marL="0" lvl="0" indent="0" algn="ctr" defTabSz="800100">
            <a:lnSpc>
              <a:spcPct val="90000"/>
            </a:lnSpc>
            <a:spcBef>
              <a:spcPct val="0"/>
            </a:spcBef>
            <a:spcAft>
              <a:spcPct val="35000"/>
            </a:spcAft>
            <a:buNone/>
          </a:pPr>
          <a:r>
            <a:rPr lang="en-US" sz="1800" kern="1200" dirty="0"/>
            <a:t>Fire-fighting</a:t>
          </a:r>
        </a:p>
        <a:p>
          <a:pPr marL="0" lvl="0" indent="0" algn="ctr" defTabSz="800100">
            <a:lnSpc>
              <a:spcPct val="90000"/>
            </a:lnSpc>
            <a:spcBef>
              <a:spcPct val="0"/>
            </a:spcBef>
            <a:spcAft>
              <a:spcPct val="35000"/>
            </a:spcAft>
            <a:buNone/>
          </a:pPr>
          <a:r>
            <a:rPr lang="en-US" sz="1800" kern="1200" dirty="0"/>
            <a:t>Demand &amp; necessity </a:t>
          </a:r>
        </a:p>
        <a:p>
          <a:pPr marL="0" lvl="0" indent="0" algn="ctr" defTabSz="800100">
            <a:lnSpc>
              <a:spcPct val="90000"/>
            </a:lnSpc>
            <a:spcBef>
              <a:spcPct val="0"/>
            </a:spcBef>
            <a:spcAft>
              <a:spcPct val="35000"/>
            </a:spcAft>
            <a:buNone/>
          </a:pPr>
          <a:endParaRPr lang="en-US" sz="1300" kern="1200" dirty="0"/>
        </a:p>
      </dsp:txBody>
      <dsp:txXfrm>
        <a:off x="5495062" y="367802"/>
        <a:ext cx="1570603" cy="1570603"/>
      </dsp:txXfrm>
    </dsp:sp>
    <dsp:sp modelId="{B24B1B47-8054-469B-9D46-47C1C1FC963E}">
      <dsp:nvSpPr>
        <dsp:cNvPr id="0" name=""/>
        <dsp:cNvSpPr/>
      </dsp:nvSpPr>
      <dsp:spPr>
        <a:xfrm>
          <a:off x="5464366" y="2218747"/>
          <a:ext cx="1740535" cy="1740535"/>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b="1" kern="1200" dirty="0"/>
            <a:t>AVOID</a:t>
          </a:r>
        </a:p>
        <a:p>
          <a:pPr marL="0" lvl="0" indent="0" algn="ctr" defTabSz="622300">
            <a:lnSpc>
              <a:spcPct val="90000"/>
            </a:lnSpc>
            <a:spcBef>
              <a:spcPct val="0"/>
            </a:spcBef>
            <a:spcAft>
              <a:spcPct val="35000"/>
            </a:spcAft>
            <a:buNone/>
          </a:pPr>
          <a:r>
            <a:rPr lang="en-US" sz="1400" kern="1200" dirty="0"/>
            <a:t>Illusion/deception</a:t>
          </a:r>
        </a:p>
        <a:p>
          <a:pPr marL="0" lvl="0" indent="0" algn="ctr" defTabSz="622300">
            <a:lnSpc>
              <a:spcPct val="90000"/>
            </a:lnSpc>
            <a:spcBef>
              <a:spcPct val="0"/>
            </a:spcBef>
            <a:spcAft>
              <a:spcPct val="35000"/>
            </a:spcAft>
            <a:buNone/>
          </a:pPr>
          <a:r>
            <a:rPr lang="en-US" sz="1400" kern="1200" dirty="0"/>
            <a:t>Not your emergency</a:t>
          </a:r>
        </a:p>
        <a:p>
          <a:pPr marL="0" lvl="0" indent="0" algn="ctr" defTabSz="622300">
            <a:lnSpc>
              <a:spcPct val="90000"/>
            </a:lnSpc>
            <a:spcBef>
              <a:spcPct val="0"/>
            </a:spcBef>
            <a:spcAft>
              <a:spcPct val="35000"/>
            </a:spcAft>
            <a:buNone/>
          </a:pPr>
          <a:r>
            <a:rPr lang="en-US" sz="1400" kern="1200" dirty="0" err="1"/>
            <a:t>Minimise</a:t>
          </a:r>
          <a:r>
            <a:rPr lang="en-US" sz="1400" kern="1200" dirty="0"/>
            <a:t> investment</a:t>
          </a:r>
        </a:p>
      </dsp:txBody>
      <dsp:txXfrm>
        <a:off x="5549332" y="2303713"/>
        <a:ext cx="1570603" cy="1570603"/>
      </dsp:txXfrm>
    </dsp:sp>
    <dsp:sp modelId="{E7DA6578-593C-4A57-BC75-B354008055BF}">
      <dsp:nvSpPr>
        <dsp:cNvPr id="0" name=""/>
        <dsp:cNvSpPr/>
      </dsp:nvSpPr>
      <dsp:spPr>
        <a:xfrm>
          <a:off x="3344603" y="2288647"/>
          <a:ext cx="1740535" cy="1740535"/>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b="1" i="0" kern="1200" dirty="0"/>
            <a:t>LIMIT</a:t>
          </a:r>
        </a:p>
        <a:p>
          <a:pPr marL="0" lvl="0" indent="0" algn="ctr" defTabSz="711200">
            <a:lnSpc>
              <a:spcPct val="90000"/>
            </a:lnSpc>
            <a:spcBef>
              <a:spcPct val="0"/>
            </a:spcBef>
            <a:spcAft>
              <a:spcPct val="35000"/>
            </a:spcAft>
            <a:buNone/>
          </a:pPr>
          <a:r>
            <a:rPr lang="en-US" sz="1600" kern="1200" dirty="0"/>
            <a:t>Waste /escape</a:t>
          </a:r>
        </a:p>
        <a:p>
          <a:pPr marL="0" lvl="0" indent="0" algn="ctr" defTabSz="711200">
            <a:lnSpc>
              <a:spcPct val="90000"/>
            </a:lnSpc>
            <a:spcBef>
              <a:spcPct val="0"/>
            </a:spcBef>
            <a:spcAft>
              <a:spcPct val="35000"/>
            </a:spcAft>
            <a:buNone/>
          </a:pPr>
          <a:r>
            <a:rPr lang="en-US" sz="1600" kern="1200" dirty="0"/>
            <a:t>Entertainment</a:t>
          </a:r>
        </a:p>
        <a:p>
          <a:pPr marL="0" lvl="0" indent="0" algn="ctr" defTabSz="711200">
            <a:lnSpc>
              <a:spcPct val="90000"/>
            </a:lnSpc>
            <a:spcBef>
              <a:spcPct val="0"/>
            </a:spcBef>
            <a:spcAft>
              <a:spcPct val="35000"/>
            </a:spcAft>
            <a:buNone/>
          </a:pPr>
          <a:r>
            <a:rPr lang="en-US" sz="1600" kern="1200" dirty="0"/>
            <a:t>Use to manage stress</a:t>
          </a:r>
        </a:p>
        <a:p>
          <a:pPr marL="0" lvl="0" indent="0" algn="ctr" defTabSz="711200">
            <a:lnSpc>
              <a:spcPct val="90000"/>
            </a:lnSpc>
            <a:spcBef>
              <a:spcPct val="0"/>
            </a:spcBef>
            <a:spcAft>
              <a:spcPct val="35000"/>
            </a:spcAft>
            <a:buNone/>
          </a:pPr>
          <a:endParaRPr lang="en-US" sz="1600" kern="1200" dirty="0"/>
        </a:p>
      </dsp:txBody>
      <dsp:txXfrm>
        <a:off x="3429569" y="2373613"/>
        <a:ext cx="1570603" cy="1570603"/>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B76EB6DD-471E-40EF-9693-6CA92F8896C0}" type="datetimeFigureOut">
              <a:rPr lang="en-US" smtClean="0"/>
              <a:t>3/1/2023</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FD4E8C80-DD19-448F-AAF2-DA67478D9062}" type="slidenum">
              <a:rPr lang="en-US" smtClean="0"/>
              <a:t>‹#›</a:t>
            </a:fld>
            <a:endParaRPr lang="en-US"/>
          </a:p>
        </p:txBody>
      </p:sp>
    </p:spTree>
    <p:extLst>
      <p:ext uri="{BB962C8B-B14F-4D97-AF65-F5344CB8AC3E}">
        <p14:creationId xmlns:p14="http://schemas.microsoft.com/office/powerpoint/2010/main" val="473049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A272C68F-6B26-46FE-BD18-248738CD1C45}" type="datetimeFigureOut">
              <a:rPr lang="en-US" smtClean="0"/>
              <a:t>3/1/2023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BF58991-64BE-440D-A3A0-40ABD8415D20}" type="slidenum">
              <a:rPr lang="en-US" smtClean="0"/>
              <a:t>‹#›</a:t>
            </a:fld>
            <a:endParaRPr lang="en-US"/>
          </a:p>
        </p:txBody>
      </p:sp>
    </p:spTree>
    <p:extLst>
      <p:ext uri="{BB962C8B-B14F-4D97-AF65-F5344CB8AC3E}">
        <p14:creationId xmlns:p14="http://schemas.microsoft.com/office/powerpoint/2010/main" val="1133944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F58991-64BE-440D-A3A0-40ABD8415D20}" type="slidenum">
              <a:rPr lang="en-US" smtClean="0"/>
              <a:t>1</a:t>
            </a:fld>
            <a:endParaRPr lang="en-US" dirty="0"/>
          </a:p>
        </p:txBody>
      </p:sp>
    </p:spTree>
    <p:extLst>
      <p:ext uri="{BB962C8B-B14F-4D97-AF65-F5344CB8AC3E}">
        <p14:creationId xmlns:p14="http://schemas.microsoft.com/office/powerpoint/2010/main" val="3657795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F58991-64BE-440D-A3A0-40ABD8415D20}" type="slidenum">
              <a:rPr lang="en-US" smtClean="0"/>
              <a:t>13</a:t>
            </a:fld>
            <a:endParaRPr lang="en-US"/>
          </a:p>
        </p:txBody>
      </p:sp>
    </p:spTree>
    <p:extLst>
      <p:ext uri="{BB962C8B-B14F-4D97-AF65-F5344CB8AC3E}">
        <p14:creationId xmlns:p14="http://schemas.microsoft.com/office/powerpoint/2010/main" val="697157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F58991-64BE-440D-A3A0-40ABD8415D20}" type="slidenum">
              <a:rPr lang="en-US" smtClean="0"/>
              <a:t>28</a:t>
            </a:fld>
            <a:endParaRPr lang="en-US"/>
          </a:p>
        </p:txBody>
      </p:sp>
    </p:spTree>
    <p:extLst>
      <p:ext uri="{BB962C8B-B14F-4D97-AF65-F5344CB8AC3E}">
        <p14:creationId xmlns:p14="http://schemas.microsoft.com/office/powerpoint/2010/main" val="465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E4B9B1A-9DF5-4610-9FFF-D4E082FDDF75}" type="datetime1">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3C381-0D40-49FF-A3EB-CC25E9A75716}" type="slidenum">
              <a:rPr lang="en-US" smtClean="0"/>
              <a:t>‹#›</a:t>
            </a:fld>
            <a:endParaRPr lang="en-US"/>
          </a:p>
        </p:txBody>
      </p:sp>
    </p:spTree>
    <p:extLst>
      <p:ext uri="{BB962C8B-B14F-4D97-AF65-F5344CB8AC3E}">
        <p14:creationId xmlns:p14="http://schemas.microsoft.com/office/powerpoint/2010/main" val="37751939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3A65CC-1978-48A2-98F1-396E80789E11}" type="datetime1">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3C381-0D40-49FF-A3EB-CC25E9A75716}" type="slidenum">
              <a:rPr lang="en-US" smtClean="0"/>
              <a:t>‹#›</a:t>
            </a:fld>
            <a:endParaRPr lang="en-US"/>
          </a:p>
        </p:txBody>
      </p:sp>
    </p:spTree>
    <p:extLst>
      <p:ext uri="{BB962C8B-B14F-4D97-AF65-F5344CB8AC3E}">
        <p14:creationId xmlns:p14="http://schemas.microsoft.com/office/powerpoint/2010/main" val="26305167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AEF5C-0F1D-407D-8A1F-CAA6D855996D}" type="datetime1">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3C381-0D40-49FF-A3EB-CC25E9A75716}" type="slidenum">
              <a:rPr lang="en-US" smtClean="0"/>
              <a:t>‹#›</a:t>
            </a:fld>
            <a:endParaRPr lang="en-US"/>
          </a:p>
        </p:txBody>
      </p:sp>
    </p:spTree>
    <p:extLst>
      <p:ext uri="{BB962C8B-B14F-4D97-AF65-F5344CB8AC3E}">
        <p14:creationId xmlns:p14="http://schemas.microsoft.com/office/powerpoint/2010/main" val="34473635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36300" y="0"/>
            <a:ext cx="1155700" cy="1155700"/>
          </a:xfrm>
          <a:prstGeom prst="rect">
            <a:avLst/>
          </a:prstGeom>
        </p:spPr>
      </p:pic>
    </p:spTree>
    <p:extLst>
      <p:ext uri="{BB962C8B-B14F-4D97-AF65-F5344CB8AC3E}">
        <p14:creationId xmlns:p14="http://schemas.microsoft.com/office/powerpoint/2010/main" val="9914202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611368-A91A-45EA-8925-093B437C386B}" type="datetime1">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B3C381-0D40-49FF-A3EB-CC25E9A75716}" type="slidenum">
              <a:rPr lang="en-US" smtClean="0"/>
              <a:t>‹#›</a:t>
            </a:fld>
            <a:endParaRPr lang="en-US"/>
          </a:p>
        </p:txBody>
      </p:sp>
    </p:spTree>
    <p:extLst>
      <p:ext uri="{BB962C8B-B14F-4D97-AF65-F5344CB8AC3E}">
        <p14:creationId xmlns:p14="http://schemas.microsoft.com/office/powerpoint/2010/main" val="3762637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93E93C-05BB-4FAD-B287-4BD18DB81FA9}" type="datetime1">
              <a:rPr lang="en-US" smtClean="0"/>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B3C381-0D40-49FF-A3EB-CC25E9A75716}" type="slidenum">
              <a:rPr lang="en-US" smtClean="0"/>
              <a:t>‹#›</a:t>
            </a:fld>
            <a:endParaRPr lang="en-US"/>
          </a:p>
        </p:txBody>
      </p:sp>
    </p:spTree>
    <p:extLst>
      <p:ext uri="{BB962C8B-B14F-4D97-AF65-F5344CB8AC3E}">
        <p14:creationId xmlns:p14="http://schemas.microsoft.com/office/powerpoint/2010/main" val="17372993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C1B724-81B5-4DBB-877C-68E7EBB94BDA}" type="datetime1">
              <a:rPr lang="en-US" smtClean="0"/>
              <a:t>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B3C381-0D40-49FF-A3EB-CC25E9A75716}" type="slidenum">
              <a:rPr lang="en-US" smtClean="0"/>
              <a:t>‹#›</a:t>
            </a:fld>
            <a:endParaRPr lang="en-US"/>
          </a:p>
        </p:txBody>
      </p:sp>
    </p:spTree>
    <p:extLst>
      <p:ext uri="{BB962C8B-B14F-4D97-AF65-F5344CB8AC3E}">
        <p14:creationId xmlns:p14="http://schemas.microsoft.com/office/powerpoint/2010/main" val="19831380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11CE51-EB06-43E7-9D0F-AA252048D593}" type="datetime1">
              <a:rPr lang="en-US" smtClean="0"/>
              <a:t>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B3C381-0D40-49FF-A3EB-CC25E9A75716}" type="slidenum">
              <a:rPr lang="en-US" smtClean="0"/>
              <a:t>‹#›</a:t>
            </a:fld>
            <a:endParaRPr lang="en-US"/>
          </a:p>
        </p:txBody>
      </p:sp>
    </p:spTree>
    <p:extLst>
      <p:ext uri="{BB962C8B-B14F-4D97-AF65-F5344CB8AC3E}">
        <p14:creationId xmlns:p14="http://schemas.microsoft.com/office/powerpoint/2010/main" val="19321389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D1EC63-8958-4F36-ABF8-0DA2EEB62C53}" type="datetime1">
              <a:rPr lang="en-US" smtClean="0"/>
              <a:t>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B3C381-0D40-49FF-A3EB-CC25E9A75716}" type="slidenum">
              <a:rPr lang="en-US" smtClean="0"/>
              <a:t>‹#›</a:t>
            </a:fld>
            <a:endParaRPr lang="en-US"/>
          </a:p>
        </p:txBody>
      </p:sp>
    </p:spTree>
    <p:extLst>
      <p:ext uri="{BB962C8B-B14F-4D97-AF65-F5344CB8AC3E}">
        <p14:creationId xmlns:p14="http://schemas.microsoft.com/office/powerpoint/2010/main" val="10648372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C978EF-133B-47E4-8C55-76AECDB93858}" type="datetime1">
              <a:rPr lang="en-US" smtClean="0"/>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B3C381-0D40-49FF-A3EB-CC25E9A75716}" type="slidenum">
              <a:rPr lang="en-US" smtClean="0"/>
              <a:t>‹#›</a:t>
            </a:fld>
            <a:endParaRPr lang="en-US"/>
          </a:p>
        </p:txBody>
      </p:sp>
    </p:spTree>
    <p:extLst>
      <p:ext uri="{BB962C8B-B14F-4D97-AF65-F5344CB8AC3E}">
        <p14:creationId xmlns:p14="http://schemas.microsoft.com/office/powerpoint/2010/main" val="13946775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4710E8-51F2-4CBD-8D41-94623B0E30E3}" type="datetime1">
              <a:rPr lang="en-US" smtClean="0"/>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B3C381-0D40-49FF-A3EB-CC25E9A75716}" type="slidenum">
              <a:rPr lang="en-US" smtClean="0"/>
              <a:t>‹#›</a:t>
            </a:fld>
            <a:endParaRPr lang="en-US"/>
          </a:p>
        </p:txBody>
      </p:sp>
    </p:spTree>
    <p:extLst>
      <p:ext uri="{BB962C8B-B14F-4D97-AF65-F5344CB8AC3E}">
        <p14:creationId xmlns:p14="http://schemas.microsoft.com/office/powerpoint/2010/main" val="29479748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E7C92F-641E-41D2-A9B6-434D750A6D37}" type="datetime1">
              <a:rPr lang="en-US" smtClean="0"/>
              <a:t>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3C381-0D40-49FF-A3EB-CC25E9A75716}" type="slidenum">
              <a:rPr lang="en-US" smtClean="0"/>
              <a:t>‹#›</a:t>
            </a:fld>
            <a:endParaRPr lang="en-US"/>
          </a:p>
        </p:txBody>
      </p:sp>
    </p:spTree>
    <p:extLst>
      <p:ext uri="{BB962C8B-B14F-4D97-AF65-F5344CB8AC3E}">
        <p14:creationId xmlns:p14="http://schemas.microsoft.com/office/powerpoint/2010/main" val="251527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12135" y="1996636"/>
            <a:ext cx="9144000" cy="2387600"/>
          </a:xfrm>
        </p:spPr>
        <p:txBody>
          <a:bodyPr>
            <a:noAutofit/>
          </a:bodyPr>
          <a:lstStyle/>
          <a:p>
            <a:r>
              <a:rPr lang="en-US" sz="4400" b="1" dirty="0"/>
              <a:t>Employee Wellness and Emotional Health</a:t>
            </a:r>
            <a:r>
              <a:rPr lang="en-US" sz="4400" dirty="0"/>
              <a:t> </a:t>
            </a:r>
            <a:br>
              <a:rPr lang="en-US" sz="4400" dirty="0"/>
            </a:br>
            <a:r>
              <a:rPr lang="en-US" sz="4400" dirty="0"/>
              <a:t>“</a:t>
            </a:r>
            <a:r>
              <a:rPr lang="en-US" sz="2800" dirty="0"/>
              <a:t>Integrating Technology….Impacting the HR Experience.” </a:t>
            </a:r>
          </a:p>
        </p:txBody>
      </p:sp>
      <p:sp>
        <p:nvSpPr>
          <p:cNvPr id="3" name="Subtitle 2"/>
          <p:cNvSpPr>
            <a:spLocks noGrp="1"/>
          </p:cNvSpPr>
          <p:nvPr>
            <p:ph type="subTitle" idx="1"/>
          </p:nvPr>
        </p:nvSpPr>
        <p:spPr>
          <a:xfrm>
            <a:off x="1612135" y="4384236"/>
            <a:ext cx="9144000" cy="2358086"/>
          </a:xfrm>
          <a:solidFill>
            <a:srgbClr val="CCFF66"/>
          </a:solidFill>
          <a:ln w="12700">
            <a:solidFill>
              <a:schemeClr val="tx1"/>
            </a:solidFill>
          </a:ln>
          <a:scene3d>
            <a:camera prst="orthographicFront"/>
            <a:lightRig rig="threePt" dir="t"/>
          </a:scene3d>
          <a:sp3d>
            <a:bevelT prst="angle"/>
          </a:sp3d>
        </p:spPr>
        <p:txBody>
          <a:bodyPr>
            <a:normAutofit fontScale="92500" lnSpcReduction="10000"/>
          </a:bodyPr>
          <a:lstStyle/>
          <a:p>
            <a:r>
              <a:rPr lang="en-US" dirty="0"/>
              <a:t>Office of the Services Commission Human Resource Practitioners Workshop </a:t>
            </a:r>
          </a:p>
          <a:p>
            <a:r>
              <a:rPr lang="en-US" dirty="0"/>
              <a:t>Thursday, March 2, 2023, 2:15 p.m.</a:t>
            </a:r>
          </a:p>
          <a:p>
            <a:r>
              <a:rPr lang="en-US" dirty="0"/>
              <a:t>Talk of the Town, Jamaica Pegasus Hotel</a:t>
            </a:r>
          </a:p>
          <a:p>
            <a:r>
              <a:rPr lang="en-US" dirty="0"/>
              <a:t>Facilitator:  Rosemarie Voordouw</a:t>
            </a:r>
          </a:p>
          <a:p>
            <a:r>
              <a:rPr lang="en-US" i="1" dirty="0"/>
              <a:t>Associate Counselling Psychologist</a:t>
            </a:r>
          </a:p>
          <a:p>
            <a:r>
              <a:rPr lang="en-US" i="1" dirty="0"/>
              <a:t>John Maxwell Coach, Trainer and Speaker</a:t>
            </a:r>
          </a:p>
          <a:p>
            <a:endParaRPr lang="en-US" i="1" dirty="0"/>
          </a:p>
          <a:p>
            <a:endParaRPr lang="en-US" dirty="0"/>
          </a:p>
          <a:p>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9639" y="23022"/>
            <a:ext cx="5080218" cy="1879652"/>
          </a:xfrm>
          <a:prstGeom prst="rect">
            <a:avLst/>
          </a:prstGeom>
        </p:spPr>
      </p:pic>
    </p:spTree>
    <p:extLst>
      <p:ext uri="{BB962C8B-B14F-4D97-AF65-F5344CB8AC3E}">
        <p14:creationId xmlns:p14="http://schemas.microsoft.com/office/powerpoint/2010/main" val="3009357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D1EC63-8958-4F36-ABF8-0DA2EEB62C53}" type="datetime1">
              <a:rPr lang="en-US" smtClean="0"/>
              <a:t>3/1/2023</a:t>
            </a:fld>
            <a:endParaRPr lang="en-US"/>
          </a:p>
        </p:txBody>
      </p:sp>
      <p:sp>
        <p:nvSpPr>
          <p:cNvPr id="3" name="Slide Number Placeholder 2"/>
          <p:cNvSpPr>
            <a:spLocks noGrp="1"/>
          </p:cNvSpPr>
          <p:nvPr>
            <p:ph type="sldNum" sz="quarter" idx="12"/>
          </p:nvPr>
        </p:nvSpPr>
        <p:spPr/>
        <p:txBody>
          <a:bodyPr/>
          <a:lstStyle/>
          <a:p>
            <a:fld id="{81B3C381-0D40-49FF-A3EB-CC25E9A75716}" type="slidenum">
              <a:rPr lang="en-US" smtClean="0"/>
              <a:t>10</a:t>
            </a:fld>
            <a:endParaRPr lang="en-US"/>
          </a:p>
        </p:txBody>
      </p:sp>
      <p:pic>
        <p:nvPicPr>
          <p:cNvPr id="4" name="Picture 3"/>
          <p:cNvPicPr>
            <a:picLocks noChangeAspect="1"/>
          </p:cNvPicPr>
          <p:nvPr/>
        </p:nvPicPr>
        <p:blipFill>
          <a:blip r:embed="rId2"/>
          <a:stretch>
            <a:fillRect/>
          </a:stretch>
        </p:blipFill>
        <p:spPr>
          <a:xfrm>
            <a:off x="3000260" y="418064"/>
            <a:ext cx="6191480" cy="6278682"/>
          </a:xfrm>
          <a:prstGeom prst="rect">
            <a:avLst/>
          </a:prstGeom>
        </p:spPr>
      </p:pic>
      <p:sp>
        <p:nvSpPr>
          <p:cNvPr id="5" name="TextBox 4"/>
          <p:cNvSpPr txBox="1"/>
          <p:nvPr/>
        </p:nvSpPr>
        <p:spPr>
          <a:xfrm>
            <a:off x="5387248" y="3095740"/>
            <a:ext cx="1068636" cy="923330"/>
          </a:xfrm>
          <a:prstGeom prst="rect">
            <a:avLst/>
          </a:prstGeom>
          <a:noFill/>
        </p:spPr>
        <p:txBody>
          <a:bodyPr wrap="square" rtlCol="0">
            <a:spAutoFit/>
          </a:bodyPr>
          <a:lstStyle/>
          <a:p>
            <a:r>
              <a:rPr lang="en-US" b="1" dirty="0"/>
              <a:t>Bona Fide Friends</a:t>
            </a:r>
          </a:p>
        </p:txBody>
      </p:sp>
      <p:sp>
        <p:nvSpPr>
          <p:cNvPr id="6" name="TextBox 5"/>
          <p:cNvSpPr txBox="1"/>
          <p:nvPr/>
        </p:nvSpPr>
        <p:spPr>
          <a:xfrm>
            <a:off x="9408405" y="1652530"/>
            <a:ext cx="2655065" cy="461665"/>
          </a:xfrm>
          <a:prstGeom prst="rect">
            <a:avLst/>
          </a:prstGeom>
          <a:solidFill>
            <a:schemeClr val="accent1">
              <a:lumMod val="20000"/>
              <a:lumOff val="80000"/>
            </a:schemeClr>
          </a:solidFill>
        </p:spPr>
        <p:txBody>
          <a:bodyPr wrap="square" rtlCol="0">
            <a:spAutoFit/>
          </a:bodyPr>
          <a:lstStyle/>
          <a:p>
            <a:r>
              <a:rPr lang="en-US" sz="2400" dirty="0"/>
              <a:t>Casual encounters </a:t>
            </a:r>
          </a:p>
        </p:txBody>
      </p:sp>
      <p:cxnSp>
        <p:nvCxnSpPr>
          <p:cNvPr id="9" name="Straight Arrow Connector 8"/>
          <p:cNvCxnSpPr>
            <a:stCxn id="6" idx="1"/>
          </p:cNvCxnSpPr>
          <p:nvPr/>
        </p:nvCxnSpPr>
        <p:spPr>
          <a:xfrm flipH="1">
            <a:off x="8427904" y="1883363"/>
            <a:ext cx="980501" cy="22555"/>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32201" y="1421176"/>
            <a:ext cx="2677099" cy="1323439"/>
          </a:xfrm>
          <a:prstGeom prst="rect">
            <a:avLst/>
          </a:prstGeom>
          <a:solidFill>
            <a:schemeClr val="accent1">
              <a:lumMod val="20000"/>
              <a:lumOff val="80000"/>
            </a:schemeClr>
          </a:solidFill>
        </p:spPr>
        <p:txBody>
          <a:bodyPr wrap="square" rtlCol="0">
            <a:spAutoFit/>
          </a:bodyPr>
          <a:lstStyle/>
          <a:p>
            <a:r>
              <a:rPr lang="en-US" sz="4000" dirty="0"/>
              <a:t>Circles of Community</a:t>
            </a:r>
          </a:p>
        </p:txBody>
      </p:sp>
    </p:spTree>
    <p:extLst>
      <p:ext uri="{BB962C8B-B14F-4D97-AF65-F5344CB8AC3E}">
        <p14:creationId xmlns:p14="http://schemas.microsoft.com/office/powerpoint/2010/main" val="33562273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Factors impacting our ability to regulate emotions</a:t>
            </a:r>
          </a:p>
        </p:txBody>
      </p:sp>
      <p:sp>
        <p:nvSpPr>
          <p:cNvPr id="3" name="Content Placeholder 2"/>
          <p:cNvSpPr>
            <a:spLocks noGrp="1"/>
          </p:cNvSpPr>
          <p:nvPr>
            <p:ph idx="1"/>
          </p:nvPr>
        </p:nvSpPr>
        <p:spPr/>
        <p:txBody>
          <a:bodyPr/>
          <a:lstStyle/>
          <a:p>
            <a:r>
              <a:rPr lang="en-US" dirty="0"/>
              <a:t>Habit</a:t>
            </a:r>
          </a:p>
          <a:p>
            <a:r>
              <a:rPr lang="en-US" dirty="0"/>
              <a:t>Stress</a:t>
            </a:r>
          </a:p>
          <a:p>
            <a:r>
              <a:rPr lang="en-US" dirty="0"/>
              <a:t>Physical state</a:t>
            </a:r>
          </a:p>
          <a:p>
            <a:r>
              <a:rPr lang="en-US" dirty="0"/>
              <a:t>Grief</a:t>
            </a:r>
          </a:p>
          <a:p>
            <a:r>
              <a:rPr lang="en-US" dirty="0"/>
              <a:t>Intensity</a:t>
            </a:r>
          </a:p>
          <a:p>
            <a:r>
              <a:rPr lang="en-US" dirty="0"/>
              <a:t>Environment</a:t>
            </a:r>
          </a:p>
          <a:p>
            <a:r>
              <a:rPr lang="en-US" dirty="0"/>
              <a:t>Mental disorders</a:t>
            </a:r>
          </a:p>
          <a:p>
            <a:pPr marL="0" indent="0">
              <a:buNone/>
            </a:pPr>
            <a:endParaRPr lang="en-US" dirty="0"/>
          </a:p>
        </p:txBody>
      </p:sp>
    </p:spTree>
    <p:extLst>
      <p:ext uri="{BB962C8B-B14F-4D97-AF65-F5344CB8AC3E}">
        <p14:creationId xmlns:p14="http://schemas.microsoft.com/office/powerpoint/2010/main" val="22138346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825" y="0"/>
            <a:ext cx="10515600" cy="1325563"/>
          </a:xfrm>
        </p:spPr>
        <p:txBody>
          <a:bodyPr/>
          <a:lstStyle/>
          <a:p>
            <a:r>
              <a:rPr lang="en-US" dirty="0"/>
              <a:t>My top techniques to manage emotions</a:t>
            </a:r>
          </a:p>
        </p:txBody>
      </p:sp>
      <p:sp>
        <p:nvSpPr>
          <p:cNvPr id="3" name="Content Placeholder 2"/>
          <p:cNvSpPr>
            <a:spLocks noGrp="1"/>
          </p:cNvSpPr>
          <p:nvPr>
            <p:ph idx="1"/>
          </p:nvPr>
        </p:nvSpPr>
        <p:spPr>
          <a:xfrm>
            <a:off x="146825" y="1045040"/>
            <a:ext cx="10515600" cy="4351338"/>
          </a:xfrm>
        </p:spPr>
        <p:txBody>
          <a:bodyPr>
            <a:normAutofit/>
          </a:bodyPr>
          <a:lstStyle/>
          <a:p>
            <a:pPr lvl="1"/>
            <a:endParaRPr lang="en-US" dirty="0"/>
          </a:p>
          <a:p>
            <a:pPr lvl="1"/>
            <a:r>
              <a:rPr lang="en-US" dirty="0"/>
              <a:t>Learn your triggers</a:t>
            </a:r>
          </a:p>
          <a:p>
            <a:pPr lvl="1"/>
            <a:r>
              <a:rPr lang="en-US" dirty="0"/>
              <a:t>Challenge the emotion: test for rationality using ABC model</a:t>
            </a:r>
          </a:p>
          <a:p>
            <a:pPr lvl="1"/>
            <a:r>
              <a:rPr lang="en-US" dirty="0"/>
              <a:t>Centering</a:t>
            </a:r>
          </a:p>
          <a:p>
            <a:pPr lvl="1"/>
            <a:r>
              <a:rPr lang="en-US" dirty="0"/>
              <a:t>Gratitude</a:t>
            </a:r>
          </a:p>
          <a:p>
            <a:pPr lvl="1"/>
            <a:r>
              <a:rPr lang="en-US" dirty="0"/>
              <a:t>See it as a rainy day* </a:t>
            </a:r>
            <a:endParaRPr lang="en-US" dirty="0">
              <a:solidFill>
                <a:schemeClr val="accent1">
                  <a:lumMod val="50000"/>
                </a:schemeClr>
              </a:solidFill>
            </a:endParaRPr>
          </a:p>
          <a:p>
            <a:pPr lvl="1"/>
            <a:r>
              <a:rPr lang="en-US" dirty="0"/>
              <a:t>Build circles of community </a:t>
            </a:r>
          </a:p>
          <a:p>
            <a:pPr lvl="1"/>
            <a:r>
              <a:rPr lang="en-US" dirty="0"/>
              <a:t>Regular exercise</a:t>
            </a:r>
            <a:endParaRPr lang="en-US" dirty="0">
              <a:solidFill>
                <a:schemeClr val="accent1">
                  <a:lumMod val="50000"/>
                </a:schemeClr>
              </a:solidFill>
            </a:endParaRPr>
          </a:p>
          <a:p>
            <a:pPr lvl="1"/>
            <a:r>
              <a:rPr lang="en-US" dirty="0"/>
              <a:t>Get professional help </a:t>
            </a:r>
            <a:r>
              <a:rPr lang="en-US" dirty="0">
                <a:sym typeface="Wingdings" panose="05000000000000000000" pitchFamily="2" charset="2"/>
              </a:rPr>
              <a:t></a:t>
            </a:r>
            <a:endParaRPr lang="en-US" dirty="0"/>
          </a:p>
          <a:p>
            <a:pPr lvl="1"/>
            <a:endParaRPr lang="en-US" dirty="0"/>
          </a:p>
        </p:txBody>
      </p:sp>
    </p:spTree>
    <p:extLst>
      <p:ext uri="{BB962C8B-B14F-4D97-AF65-F5344CB8AC3E}">
        <p14:creationId xmlns:p14="http://schemas.microsoft.com/office/powerpoint/2010/main" val="3919220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D1EC63-8958-4F36-ABF8-0DA2EEB62C53}" type="datetime1">
              <a:rPr lang="en-US" smtClean="0"/>
              <a:t>3/1/2023</a:t>
            </a:fld>
            <a:endParaRPr lang="en-US"/>
          </a:p>
        </p:txBody>
      </p:sp>
      <p:sp>
        <p:nvSpPr>
          <p:cNvPr id="3" name="Slide Number Placeholder 2"/>
          <p:cNvSpPr>
            <a:spLocks noGrp="1"/>
          </p:cNvSpPr>
          <p:nvPr>
            <p:ph type="sldNum" sz="quarter" idx="12"/>
          </p:nvPr>
        </p:nvSpPr>
        <p:spPr/>
        <p:txBody>
          <a:bodyPr/>
          <a:lstStyle/>
          <a:p>
            <a:fld id="{81B3C381-0D40-49FF-A3EB-CC25E9A75716}" type="slidenum">
              <a:rPr lang="en-US" smtClean="0"/>
              <a:t>13</a:t>
            </a:fld>
            <a:endParaRPr lang="en-US"/>
          </a:p>
        </p:txBody>
      </p:sp>
      <p:pic>
        <p:nvPicPr>
          <p:cNvPr id="4" name="Picture 3"/>
          <p:cNvPicPr>
            <a:picLocks noChangeAspect="1"/>
          </p:cNvPicPr>
          <p:nvPr/>
        </p:nvPicPr>
        <p:blipFill>
          <a:blip r:embed="rId3"/>
          <a:stretch>
            <a:fillRect/>
          </a:stretch>
        </p:blipFill>
        <p:spPr>
          <a:xfrm>
            <a:off x="0" y="132203"/>
            <a:ext cx="5806855" cy="4153359"/>
          </a:xfrm>
          <a:prstGeom prst="rect">
            <a:avLst/>
          </a:prstGeom>
        </p:spPr>
      </p:pic>
      <p:pic>
        <p:nvPicPr>
          <p:cNvPr id="5" name="Picture 4"/>
          <p:cNvPicPr>
            <a:picLocks noChangeAspect="1"/>
          </p:cNvPicPr>
          <p:nvPr/>
        </p:nvPicPr>
        <p:blipFill>
          <a:blip r:embed="rId4"/>
          <a:stretch>
            <a:fillRect/>
          </a:stretch>
        </p:blipFill>
        <p:spPr>
          <a:xfrm>
            <a:off x="6013132" y="1283119"/>
            <a:ext cx="6178868" cy="4534133"/>
          </a:xfrm>
          <a:prstGeom prst="rect">
            <a:avLst/>
          </a:prstGeom>
        </p:spPr>
      </p:pic>
      <p:sp>
        <p:nvSpPr>
          <p:cNvPr id="9" name="Bent Arrow 8"/>
          <p:cNvSpPr/>
          <p:nvPr/>
        </p:nvSpPr>
        <p:spPr>
          <a:xfrm>
            <a:off x="5585552" y="1012175"/>
            <a:ext cx="736052" cy="3119150"/>
          </a:xfrm>
          <a:prstGeom prst="ben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249897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8686"/>
            <a:ext cx="10515600" cy="1325563"/>
          </a:xfrm>
        </p:spPr>
        <p:txBody>
          <a:bodyPr/>
          <a:lstStyle/>
          <a:p>
            <a:r>
              <a:rPr lang="en-US" dirty="0"/>
              <a:t>About those negative emotions… name them</a:t>
            </a:r>
          </a:p>
        </p:txBody>
      </p:sp>
      <p:sp>
        <p:nvSpPr>
          <p:cNvPr id="3" name="Content Placeholder 2"/>
          <p:cNvSpPr>
            <a:spLocks noGrp="1"/>
          </p:cNvSpPr>
          <p:nvPr>
            <p:ph idx="1"/>
          </p:nvPr>
        </p:nvSpPr>
        <p:spPr>
          <a:xfrm>
            <a:off x="0" y="1404249"/>
            <a:ext cx="12069897" cy="4351338"/>
          </a:xfrm>
        </p:spPr>
        <p:txBody>
          <a:bodyPr/>
          <a:lstStyle/>
          <a:p>
            <a:r>
              <a:rPr lang="en-US" dirty="0"/>
              <a:t>Anger</a:t>
            </a:r>
          </a:p>
          <a:p>
            <a:r>
              <a:rPr lang="en-US" dirty="0"/>
              <a:t>Anxiety</a:t>
            </a:r>
          </a:p>
          <a:p>
            <a:r>
              <a:rPr lang="en-US" dirty="0"/>
              <a:t>Sadness</a:t>
            </a:r>
          </a:p>
          <a:p>
            <a:r>
              <a:rPr lang="en-US" dirty="0"/>
              <a:t>Fear</a:t>
            </a:r>
          </a:p>
          <a:p>
            <a:r>
              <a:rPr lang="en-US" dirty="0"/>
              <a:t>Shame</a:t>
            </a:r>
          </a:p>
          <a:p>
            <a:r>
              <a:rPr lang="en-US" dirty="0"/>
              <a:t>Guilt</a:t>
            </a:r>
          </a:p>
          <a:p>
            <a:r>
              <a:rPr lang="en-US" dirty="0"/>
              <a:t>Disgust</a:t>
            </a:r>
          </a:p>
        </p:txBody>
      </p:sp>
    </p:spTree>
    <p:extLst>
      <p:ext uri="{BB962C8B-B14F-4D97-AF65-F5344CB8AC3E}">
        <p14:creationId xmlns:p14="http://schemas.microsoft.com/office/powerpoint/2010/main" val="5886665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Activity</a:t>
            </a:r>
          </a:p>
        </p:txBody>
      </p:sp>
      <p:sp>
        <p:nvSpPr>
          <p:cNvPr id="3" name="Content Placeholder 2"/>
          <p:cNvSpPr>
            <a:spLocks noGrp="1"/>
          </p:cNvSpPr>
          <p:nvPr>
            <p:ph idx="1"/>
          </p:nvPr>
        </p:nvSpPr>
        <p:spPr>
          <a:xfrm>
            <a:off x="0" y="1325563"/>
            <a:ext cx="11842214" cy="4351338"/>
          </a:xfrm>
        </p:spPr>
        <p:txBody>
          <a:bodyPr/>
          <a:lstStyle/>
          <a:p>
            <a:r>
              <a:rPr lang="en-US" dirty="0"/>
              <a:t>Think back to a time when you experienced a strong disturbing emotion</a:t>
            </a:r>
          </a:p>
          <a:p>
            <a:r>
              <a:rPr lang="en-US" dirty="0"/>
              <a:t>Use the ABC model to </a:t>
            </a:r>
            <a:r>
              <a:rPr lang="en-US" dirty="0" err="1"/>
              <a:t>analyse</a:t>
            </a:r>
            <a:r>
              <a:rPr lang="en-US" dirty="0"/>
              <a:t> the emotion</a:t>
            </a:r>
          </a:p>
          <a:p>
            <a:r>
              <a:rPr lang="en-US" dirty="0"/>
              <a:t>Did the emotion change after the analysis? </a:t>
            </a:r>
          </a:p>
        </p:txBody>
      </p:sp>
    </p:spTree>
    <p:extLst>
      <p:ext uri="{BB962C8B-B14F-4D97-AF65-F5344CB8AC3E}">
        <p14:creationId xmlns:p14="http://schemas.microsoft.com/office/powerpoint/2010/main" val="14446324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944"/>
            <a:ext cx="10515600" cy="1325563"/>
          </a:xfrm>
          <a:solidFill>
            <a:schemeClr val="accent1">
              <a:lumMod val="20000"/>
              <a:lumOff val="80000"/>
            </a:schemeClr>
          </a:solidFill>
        </p:spPr>
        <p:txBody>
          <a:bodyPr/>
          <a:lstStyle/>
          <a:p>
            <a:r>
              <a:rPr lang="en-US" dirty="0"/>
              <a:t>Learning Check </a:t>
            </a:r>
          </a:p>
        </p:txBody>
      </p:sp>
      <p:sp>
        <p:nvSpPr>
          <p:cNvPr id="3" name="Content Placeholder 2"/>
          <p:cNvSpPr>
            <a:spLocks noGrp="1"/>
          </p:cNvSpPr>
          <p:nvPr>
            <p:ph idx="1"/>
          </p:nvPr>
        </p:nvSpPr>
        <p:spPr>
          <a:xfrm>
            <a:off x="77118" y="1825625"/>
            <a:ext cx="11276682" cy="4351338"/>
          </a:xfrm>
        </p:spPr>
        <p:txBody>
          <a:bodyPr/>
          <a:lstStyle/>
          <a:p>
            <a:r>
              <a:rPr lang="en-US" dirty="0"/>
              <a:t>Use the EI Action Plan to cement your learning</a:t>
            </a:r>
          </a:p>
          <a:p>
            <a:r>
              <a:rPr lang="en-US" dirty="0"/>
              <a:t>Would anyone like to share? </a:t>
            </a:r>
          </a:p>
        </p:txBody>
      </p:sp>
    </p:spTree>
    <p:extLst>
      <p:ext uri="{BB962C8B-B14F-4D97-AF65-F5344CB8AC3E}">
        <p14:creationId xmlns:p14="http://schemas.microsoft.com/office/powerpoint/2010/main" val="33535298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22" y="0"/>
            <a:ext cx="10515600" cy="1325563"/>
          </a:xfrm>
        </p:spPr>
        <p:txBody>
          <a:bodyPr/>
          <a:lstStyle/>
          <a:p>
            <a:r>
              <a:rPr lang="en-US" dirty="0"/>
              <a:t>Stand and stretch Break</a:t>
            </a:r>
          </a:p>
        </p:txBody>
      </p:sp>
      <p:pic>
        <p:nvPicPr>
          <p:cNvPr id="4" name="Content Placeholder 3"/>
          <p:cNvPicPr>
            <a:picLocks noGrp="1" noChangeAspect="1"/>
          </p:cNvPicPr>
          <p:nvPr>
            <p:ph idx="1"/>
          </p:nvPr>
        </p:nvPicPr>
        <p:blipFill>
          <a:blip r:embed="rId2"/>
          <a:stretch>
            <a:fillRect/>
          </a:stretch>
        </p:blipFill>
        <p:spPr>
          <a:xfrm>
            <a:off x="2280493" y="1315462"/>
            <a:ext cx="7257914" cy="5320281"/>
          </a:xfrm>
          <a:prstGeom prst="rect">
            <a:avLst/>
          </a:prstGeom>
        </p:spPr>
      </p:pic>
    </p:spTree>
    <p:extLst>
      <p:ext uri="{BB962C8B-B14F-4D97-AF65-F5344CB8AC3E}">
        <p14:creationId xmlns:p14="http://schemas.microsoft.com/office/powerpoint/2010/main" val="26863261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19" y="1"/>
            <a:ext cx="10606297" cy="1690688"/>
          </a:xfrm>
          <a:solidFill>
            <a:schemeClr val="accent6">
              <a:lumMod val="20000"/>
              <a:lumOff val="80000"/>
            </a:schemeClr>
          </a:solidFill>
        </p:spPr>
        <p:txBody>
          <a:bodyPr/>
          <a:lstStyle/>
          <a:p>
            <a:r>
              <a:rPr lang="en-US" dirty="0"/>
              <a:t>Outcome 2: Employee well-being and morale: Plenary Discussion  </a:t>
            </a:r>
          </a:p>
        </p:txBody>
      </p:sp>
      <p:sp>
        <p:nvSpPr>
          <p:cNvPr id="5" name="TextBox 4"/>
          <p:cNvSpPr txBox="1"/>
          <p:nvPr/>
        </p:nvSpPr>
        <p:spPr>
          <a:xfrm>
            <a:off x="319489" y="1775270"/>
            <a:ext cx="3139807" cy="1661993"/>
          </a:xfrm>
          <a:prstGeom prst="rect">
            <a:avLst/>
          </a:prstGeom>
          <a:solidFill>
            <a:schemeClr val="tx2">
              <a:lumMod val="20000"/>
              <a:lumOff val="80000"/>
            </a:schemeClr>
          </a:solidFill>
          <a:ln>
            <a:solidFill>
              <a:schemeClr val="accent1"/>
            </a:solidFill>
          </a:ln>
        </p:spPr>
        <p:txBody>
          <a:bodyPr wrap="square" rtlCol="0">
            <a:spAutoFit/>
          </a:bodyPr>
          <a:lstStyle/>
          <a:p>
            <a:endParaRPr lang="en-US" dirty="0"/>
          </a:p>
          <a:p>
            <a:r>
              <a:rPr lang="en-US" sz="2800" dirty="0"/>
              <a:t>Confidential Employee Feedback Mechanism </a:t>
            </a:r>
          </a:p>
        </p:txBody>
      </p:sp>
      <p:sp>
        <p:nvSpPr>
          <p:cNvPr id="6" name="TextBox 5"/>
          <p:cNvSpPr txBox="1"/>
          <p:nvPr/>
        </p:nvSpPr>
        <p:spPr>
          <a:xfrm>
            <a:off x="3690650" y="2296082"/>
            <a:ext cx="4384714" cy="646331"/>
          </a:xfrm>
          <a:prstGeom prst="rect">
            <a:avLst/>
          </a:prstGeom>
          <a:noFill/>
        </p:spPr>
        <p:txBody>
          <a:bodyPr wrap="square" rtlCol="0">
            <a:spAutoFit/>
          </a:bodyPr>
          <a:lstStyle/>
          <a:p>
            <a:endParaRPr lang="en-US" dirty="0"/>
          </a:p>
          <a:p>
            <a:endParaRPr lang="en-US" dirty="0"/>
          </a:p>
        </p:txBody>
      </p:sp>
      <p:sp>
        <p:nvSpPr>
          <p:cNvPr id="7" name="TextBox 6"/>
          <p:cNvSpPr txBox="1"/>
          <p:nvPr/>
        </p:nvSpPr>
        <p:spPr>
          <a:xfrm>
            <a:off x="3690649" y="1961351"/>
            <a:ext cx="5589749" cy="954107"/>
          </a:xfrm>
          <a:prstGeom prst="rect">
            <a:avLst/>
          </a:prstGeom>
          <a:solidFill>
            <a:schemeClr val="accent4">
              <a:lumMod val="20000"/>
              <a:lumOff val="80000"/>
            </a:schemeClr>
          </a:solidFill>
          <a:ln>
            <a:solidFill>
              <a:schemeClr val="accent1"/>
            </a:solidFill>
          </a:ln>
        </p:spPr>
        <p:txBody>
          <a:bodyPr wrap="square" rtlCol="0">
            <a:spAutoFit/>
          </a:bodyPr>
          <a:lstStyle/>
          <a:p>
            <a:r>
              <a:rPr lang="en-US" sz="2800" dirty="0"/>
              <a:t>Fairness in promotion and compensation</a:t>
            </a:r>
          </a:p>
        </p:txBody>
      </p:sp>
      <p:sp>
        <p:nvSpPr>
          <p:cNvPr id="8" name="TextBox 7"/>
          <p:cNvSpPr txBox="1"/>
          <p:nvPr/>
        </p:nvSpPr>
        <p:spPr>
          <a:xfrm>
            <a:off x="9544804" y="2092324"/>
            <a:ext cx="2555913" cy="954107"/>
          </a:xfrm>
          <a:prstGeom prst="rect">
            <a:avLst/>
          </a:prstGeom>
          <a:solidFill>
            <a:srgbClr val="CC66FF"/>
          </a:solidFill>
          <a:ln>
            <a:solidFill>
              <a:schemeClr val="accent1"/>
            </a:solidFill>
          </a:ln>
        </p:spPr>
        <p:txBody>
          <a:bodyPr wrap="square" rtlCol="0">
            <a:spAutoFit/>
          </a:bodyPr>
          <a:lstStyle/>
          <a:p>
            <a:r>
              <a:rPr lang="en-US" sz="2800" dirty="0"/>
              <a:t>Coaching practice</a:t>
            </a:r>
          </a:p>
        </p:txBody>
      </p:sp>
      <p:sp>
        <p:nvSpPr>
          <p:cNvPr id="9" name="TextBox 8"/>
          <p:cNvSpPr txBox="1"/>
          <p:nvPr/>
        </p:nvSpPr>
        <p:spPr>
          <a:xfrm>
            <a:off x="242371" y="3602516"/>
            <a:ext cx="3778786" cy="954107"/>
          </a:xfrm>
          <a:prstGeom prst="rect">
            <a:avLst/>
          </a:prstGeom>
          <a:solidFill>
            <a:schemeClr val="accent2">
              <a:lumMod val="40000"/>
              <a:lumOff val="60000"/>
            </a:schemeClr>
          </a:solidFill>
          <a:ln>
            <a:solidFill>
              <a:schemeClr val="accent1"/>
            </a:solidFill>
          </a:ln>
        </p:spPr>
        <p:txBody>
          <a:bodyPr wrap="square" rtlCol="0">
            <a:spAutoFit/>
          </a:bodyPr>
          <a:lstStyle/>
          <a:p>
            <a:r>
              <a:rPr lang="en-US" sz="2800" dirty="0"/>
              <a:t>Confidential dispute resolution process</a:t>
            </a:r>
          </a:p>
        </p:txBody>
      </p:sp>
      <p:sp>
        <p:nvSpPr>
          <p:cNvPr id="11" name="TextBox 10"/>
          <p:cNvSpPr txBox="1"/>
          <p:nvPr/>
        </p:nvSpPr>
        <p:spPr>
          <a:xfrm>
            <a:off x="4647282" y="2966319"/>
            <a:ext cx="4858439" cy="954107"/>
          </a:xfrm>
          <a:prstGeom prst="rect">
            <a:avLst/>
          </a:prstGeom>
          <a:solidFill>
            <a:schemeClr val="accent4">
              <a:lumMod val="40000"/>
              <a:lumOff val="60000"/>
            </a:schemeClr>
          </a:solidFill>
          <a:ln>
            <a:solidFill>
              <a:schemeClr val="accent1"/>
            </a:solidFill>
          </a:ln>
        </p:spPr>
        <p:txBody>
          <a:bodyPr wrap="square" rtlCol="0">
            <a:spAutoFit/>
          </a:bodyPr>
          <a:lstStyle/>
          <a:p>
            <a:r>
              <a:rPr lang="en-US" sz="2800" dirty="0"/>
              <a:t>Mental Health Education campaigns</a:t>
            </a:r>
          </a:p>
        </p:txBody>
      </p:sp>
      <p:sp>
        <p:nvSpPr>
          <p:cNvPr id="12" name="TextBox 11"/>
          <p:cNvSpPr txBox="1"/>
          <p:nvPr/>
        </p:nvSpPr>
        <p:spPr>
          <a:xfrm>
            <a:off x="242371" y="4766627"/>
            <a:ext cx="2820318" cy="954107"/>
          </a:xfrm>
          <a:prstGeom prst="rect">
            <a:avLst/>
          </a:prstGeom>
          <a:solidFill>
            <a:schemeClr val="bg2">
              <a:lumMod val="90000"/>
            </a:schemeClr>
          </a:solidFill>
          <a:ln>
            <a:solidFill>
              <a:schemeClr val="accent1"/>
            </a:solidFill>
          </a:ln>
        </p:spPr>
        <p:txBody>
          <a:bodyPr wrap="square" rtlCol="0">
            <a:spAutoFit/>
          </a:bodyPr>
          <a:lstStyle/>
          <a:p>
            <a:r>
              <a:rPr lang="en-US" sz="2800" dirty="0"/>
              <a:t>Parenting programme</a:t>
            </a:r>
          </a:p>
        </p:txBody>
      </p:sp>
      <p:sp>
        <p:nvSpPr>
          <p:cNvPr id="13" name="TextBox 12"/>
          <p:cNvSpPr txBox="1"/>
          <p:nvPr/>
        </p:nvSpPr>
        <p:spPr>
          <a:xfrm>
            <a:off x="4195591" y="4212336"/>
            <a:ext cx="5310130" cy="954107"/>
          </a:xfrm>
          <a:prstGeom prst="rect">
            <a:avLst/>
          </a:prstGeom>
          <a:solidFill>
            <a:srgbClr val="66FF66"/>
          </a:solidFill>
          <a:ln>
            <a:solidFill>
              <a:schemeClr val="accent1"/>
            </a:solidFill>
          </a:ln>
        </p:spPr>
        <p:txBody>
          <a:bodyPr wrap="square" rtlCol="0">
            <a:spAutoFit/>
          </a:bodyPr>
          <a:lstStyle/>
          <a:p>
            <a:r>
              <a:rPr lang="en-US" sz="2800" dirty="0"/>
              <a:t>De-stressing activities: fun days, games, exercise classes</a:t>
            </a:r>
          </a:p>
        </p:txBody>
      </p:sp>
      <p:sp>
        <p:nvSpPr>
          <p:cNvPr id="14" name="TextBox 13"/>
          <p:cNvSpPr txBox="1"/>
          <p:nvPr/>
        </p:nvSpPr>
        <p:spPr>
          <a:xfrm>
            <a:off x="143219" y="5898385"/>
            <a:ext cx="3591499" cy="954107"/>
          </a:xfrm>
          <a:prstGeom prst="rect">
            <a:avLst/>
          </a:prstGeom>
          <a:solidFill>
            <a:srgbClr val="FFFF66"/>
          </a:solidFill>
          <a:ln>
            <a:solidFill>
              <a:schemeClr val="accent1"/>
            </a:solidFill>
          </a:ln>
        </p:spPr>
        <p:txBody>
          <a:bodyPr wrap="square" rtlCol="0">
            <a:spAutoFit/>
          </a:bodyPr>
          <a:lstStyle/>
          <a:p>
            <a:r>
              <a:rPr lang="en-US" sz="2800" dirty="0"/>
              <a:t>Encourage and coach time management</a:t>
            </a:r>
          </a:p>
        </p:txBody>
      </p:sp>
      <p:sp>
        <p:nvSpPr>
          <p:cNvPr id="15" name="TextBox 14"/>
          <p:cNvSpPr txBox="1"/>
          <p:nvPr/>
        </p:nvSpPr>
        <p:spPr>
          <a:xfrm>
            <a:off x="5067759" y="5629619"/>
            <a:ext cx="3327094" cy="954107"/>
          </a:xfrm>
          <a:prstGeom prst="rect">
            <a:avLst/>
          </a:prstGeom>
          <a:noFill/>
          <a:ln>
            <a:solidFill>
              <a:schemeClr val="accent1"/>
            </a:solidFill>
          </a:ln>
        </p:spPr>
        <p:txBody>
          <a:bodyPr wrap="square" rtlCol="0">
            <a:spAutoFit/>
          </a:bodyPr>
          <a:lstStyle/>
          <a:p>
            <a:r>
              <a:rPr lang="en-US" sz="2800" dirty="0"/>
              <a:t>Nap room/no work break room</a:t>
            </a:r>
          </a:p>
        </p:txBody>
      </p:sp>
      <p:sp>
        <p:nvSpPr>
          <p:cNvPr id="16" name="TextBox 15"/>
          <p:cNvSpPr txBox="1"/>
          <p:nvPr/>
        </p:nvSpPr>
        <p:spPr>
          <a:xfrm>
            <a:off x="9033832" y="5467497"/>
            <a:ext cx="2930486" cy="1384995"/>
          </a:xfrm>
          <a:prstGeom prst="rect">
            <a:avLst/>
          </a:prstGeom>
          <a:solidFill>
            <a:schemeClr val="accent2">
              <a:lumMod val="20000"/>
              <a:lumOff val="80000"/>
            </a:schemeClr>
          </a:solidFill>
          <a:ln>
            <a:solidFill>
              <a:schemeClr val="accent1"/>
            </a:solidFill>
          </a:ln>
        </p:spPr>
        <p:txBody>
          <a:bodyPr wrap="square" rtlCol="0">
            <a:spAutoFit/>
          </a:bodyPr>
          <a:lstStyle/>
          <a:p>
            <a:r>
              <a:rPr lang="en-US" sz="2800" dirty="0"/>
              <a:t>Community outreach programme</a:t>
            </a:r>
          </a:p>
        </p:txBody>
      </p:sp>
      <p:sp>
        <p:nvSpPr>
          <p:cNvPr id="17" name="TextBox 16"/>
          <p:cNvSpPr txBox="1"/>
          <p:nvPr/>
        </p:nvSpPr>
        <p:spPr>
          <a:xfrm>
            <a:off x="10003316" y="3437263"/>
            <a:ext cx="1773715" cy="1569660"/>
          </a:xfrm>
          <a:prstGeom prst="rect">
            <a:avLst/>
          </a:prstGeom>
          <a:solidFill>
            <a:schemeClr val="accent5">
              <a:lumMod val="20000"/>
              <a:lumOff val="80000"/>
            </a:schemeClr>
          </a:solidFill>
        </p:spPr>
        <p:txBody>
          <a:bodyPr wrap="square" rtlCol="0">
            <a:spAutoFit/>
          </a:bodyPr>
          <a:lstStyle/>
          <a:p>
            <a:r>
              <a:rPr lang="en-US" sz="3200" dirty="0"/>
              <a:t>Clear targets and KPIs</a:t>
            </a:r>
          </a:p>
        </p:txBody>
      </p:sp>
    </p:spTree>
    <p:extLst>
      <p:ext uri="{BB962C8B-B14F-4D97-AF65-F5344CB8AC3E}">
        <p14:creationId xmlns:p14="http://schemas.microsoft.com/office/powerpoint/2010/main" val="11279674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19" y="1"/>
            <a:ext cx="10606297" cy="1690688"/>
          </a:xfrm>
          <a:solidFill>
            <a:schemeClr val="accent6">
              <a:lumMod val="20000"/>
              <a:lumOff val="80000"/>
            </a:schemeClr>
          </a:solidFill>
        </p:spPr>
        <p:txBody>
          <a:bodyPr/>
          <a:lstStyle/>
          <a:p>
            <a:r>
              <a:rPr lang="en-US" dirty="0"/>
              <a:t>Outcome 2: Employee well-being and morale  </a:t>
            </a:r>
          </a:p>
        </p:txBody>
      </p:sp>
      <p:sp>
        <p:nvSpPr>
          <p:cNvPr id="3" name="Content Placeholder 2"/>
          <p:cNvSpPr>
            <a:spLocks noGrp="1"/>
          </p:cNvSpPr>
          <p:nvPr>
            <p:ph idx="1"/>
          </p:nvPr>
        </p:nvSpPr>
        <p:spPr>
          <a:xfrm>
            <a:off x="143219" y="1825625"/>
            <a:ext cx="11920251" cy="4351338"/>
          </a:xfrm>
        </p:spPr>
        <p:txBody>
          <a:bodyPr/>
          <a:lstStyle/>
          <a:p>
            <a:r>
              <a:rPr lang="en-US" dirty="0"/>
              <a:t>Coaching Practice</a:t>
            </a:r>
          </a:p>
          <a:p>
            <a:pPr lvl="1"/>
            <a:r>
              <a:rPr lang="en-US" dirty="0"/>
              <a:t>Listening</a:t>
            </a:r>
          </a:p>
          <a:p>
            <a:pPr lvl="1"/>
            <a:r>
              <a:rPr lang="en-US" dirty="0"/>
              <a:t>What is going well</a:t>
            </a:r>
          </a:p>
          <a:p>
            <a:pPr lvl="1"/>
            <a:r>
              <a:rPr lang="en-US" dirty="0"/>
              <a:t>What needs improvement</a:t>
            </a:r>
          </a:p>
          <a:p>
            <a:pPr lvl="1"/>
            <a:r>
              <a:rPr lang="en-US" dirty="0"/>
              <a:t>Commitments: timeline, key performance indicators</a:t>
            </a:r>
          </a:p>
          <a:p>
            <a:pPr lvl="1"/>
            <a:endParaRPr lang="en-US" dirty="0"/>
          </a:p>
          <a:p>
            <a:r>
              <a:rPr lang="en-US" dirty="0"/>
              <a:t>Activity: (if time allows)</a:t>
            </a:r>
          </a:p>
          <a:p>
            <a:pPr lvl="1"/>
            <a:endParaRPr lang="en-US" dirty="0"/>
          </a:p>
        </p:txBody>
      </p:sp>
    </p:spTree>
    <p:extLst>
      <p:ext uri="{BB962C8B-B14F-4D97-AF65-F5344CB8AC3E}">
        <p14:creationId xmlns:p14="http://schemas.microsoft.com/office/powerpoint/2010/main" val="36058367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get moving! Happiness (Ding Dong)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46129" y="1825625"/>
            <a:ext cx="4299741" cy="4351338"/>
          </a:xfrm>
          <a:prstGeom prst="rect">
            <a:avLst/>
          </a:prstGeom>
          <a:ln>
            <a:noFill/>
          </a:ln>
          <a:effectLst>
            <a:softEdge rad="112500"/>
          </a:effectLst>
        </p:spPr>
      </p:pic>
    </p:spTree>
    <p:extLst>
      <p:ext uri="{BB962C8B-B14F-4D97-AF65-F5344CB8AC3E}">
        <p14:creationId xmlns:p14="http://schemas.microsoft.com/office/powerpoint/2010/main" val="24190064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944"/>
            <a:ext cx="10515600" cy="1325563"/>
          </a:xfrm>
          <a:solidFill>
            <a:schemeClr val="accent5">
              <a:lumMod val="20000"/>
              <a:lumOff val="80000"/>
            </a:schemeClr>
          </a:solidFill>
        </p:spPr>
        <p:txBody>
          <a:bodyPr/>
          <a:lstStyle/>
          <a:p>
            <a:r>
              <a:rPr lang="en-US" dirty="0"/>
              <a:t>Learning Check: Employee well-being &amp; morale</a:t>
            </a:r>
          </a:p>
        </p:txBody>
      </p:sp>
      <p:sp>
        <p:nvSpPr>
          <p:cNvPr id="3" name="Content Placeholder 2"/>
          <p:cNvSpPr>
            <a:spLocks noGrp="1"/>
          </p:cNvSpPr>
          <p:nvPr>
            <p:ph idx="1"/>
          </p:nvPr>
        </p:nvSpPr>
        <p:spPr/>
        <p:txBody>
          <a:bodyPr/>
          <a:lstStyle/>
          <a:p>
            <a:r>
              <a:rPr lang="en-US" dirty="0"/>
              <a:t>What idea/ideas can you explore further?</a:t>
            </a:r>
          </a:p>
        </p:txBody>
      </p:sp>
    </p:spTree>
    <p:extLst>
      <p:ext uri="{BB962C8B-B14F-4D97-AF65-F5344CB8AC3E}">
        <p14:creationId xmlns:p14="http://schemas.microsoft.com/office/powerpoint/2010/main" val="31030134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222" y="0"/>
            <a:ext cx="10515600" cy="1325563"/>
          </a:xfrm>
        </p:spPr>
        <p:txBody>
          <a:bodyPr/>
          <a:lstStyle/>
          <a:p>
            <a:r>
              <a:rPr lang="en-US" dirty="0"/>
              <a:t>Stand and stretch Break</a:t>
            </a:r>
          </a:p>
        </p:txBody>
      </p:sp>
      <p:pic>
        <p:nvPicPr>
          <p:cNvPr id="4" name="Content Placeholder 3"/>
          <p:cNvPicPr>
            <a:picLocks noGrp="1" noChangeAspect="1"/>
          </p:cNvPicPr>
          <p:nvPr>
            <p:ph idx="1"/>
          </p:nvPr>
        </p:nvPicPr>
        <p:blipFill>
          <a:blip r:embed="rId2"/>
          <a:stretch>
            <a:fillRect/>
          </a:stretch>
        </p:blipFill>
        <p:spPr>
          <a:xfrm>
            <a:off x="2280493" y="1315462"/>
            <a:ext cx="7257914" cy="5320281"/>
          </a:xfrm>
          <a:prstGeom prst="rect">
            <a:avLst/>
          </a:prstGeom>
        </p:spPr>
      </p:pic>
    </p:spTree>
    <p:extLst>
      <p:ext uri="{BB962C8B-B14F-4D97-AF65-F5344CB8AC3E}">
        <p14:creationId xmlns:p14="http://schemas.microsoft.com/office/powerpoint/2010/main" val="13079823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219" y="1"/>
            <a:ext cx="10606297" cy="1690688"/>
          </a:xfrm>
          <a:solidFill>
            <a:schemeClr val="accent6">
              <a:lumMod val="20000"/>
              <a:lumOff val="80000"/>
            </a:schemeClr>
          </a:solidFill>
        </p:spPr>
        <p:txBody>
          <a:bodyPr/>
          <a:lstStyle/>
          <a:p>
            <a:r>
              <a:rPr lang="en-US" dirty="0"/>
              <a:t>Outcome 3: Work-Life Balance &amp; stress management</a:t>
            </a:r>
          </a:p>
        </p:txBody>
      </p:sp>
      <p:pic>
        <p:nvPicPr>
          <p:cNvPr id="4" name="Content Placeholder 3"/>
          <p:cNvPicPr>
            <a:picLocks noGrp="1" noChangeAspect="1"/>
          </p:cNvPicPr>
          <p:nvPr>
            <p:ph idx="1"/>
          </p:nvPr>
        </p:nvPicPr>
        <p:blipFill>
          <a:blip r:embed="rId2"/>
          <a:stretch>
            <a:fillRect/>
          </a:stretch>
        </p:blipFill>
        <p:spPr>
          <a:xfrm>
            <a:off x="550843" y="1930021"/>
            <a:ext cx="6180462" cy="5005097"/>
          </a:xfrm>
          <a:prstGeom prst="rect">
            <a:avLst/>
          </a:prstGeom>
        </p:spPr>
      </p:pic>
    </p:spTree>
    <p:extLst>
      <p:ext uri="{BB962C8B-B14F-4D97-AF65-F5344CB8AC3E}">
        <p14:creationId xmlns:p14="http://schemas.microsoft.com/office/powerpoint/2010/main" val="7956126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–life balance: Life Wheel</a:t>
            </a:r>
          </a:p>
        </p:txBody>
      </p:sp>
      <p:sp>
        <p:nvSpPr>
          <p:cNvPr id="3" name="Content Placeholder 2"/>
          <p:cNvSpPr>
            <a:spLocks noGrp="1"/>
          </p:cNvSpPr>
          <p:nvPr>
            <p:ph idx="1"/>
          </p:nvPr>
        </p:nvSpPr>
        <p:spPr/>
        <p:txBody>
          <a:bodyPr/>
          <a:lstStyle/>
          <a:p>
            <a:r>
              <a:rPr lang="en-US" b="1" dirty="0"/>
              <a:t>Activity</a:t>
            </a:r>
            <a:r>
              <a:rPr lang="en-US" dirty="0"/>
              <a:t>: draw your own life wheel </a:t>
            </a:r>
          </a:p>
          <a:p>
            <a:r>
              <a:rPr lang="en-US" dirty="0"/>
              <a:t>What adjustments would you like to make?</a:t>
            </a:r>
          </a:p>
        </p:txBody>
      </p:sp>
    </p:spTree>
    <p:extLst>
      <p:ext uri="{BB962C8B-B14F-4D97-AF65-F5344CB8AC3E}">
        <p14:creationId xmlns:p14="http://schemas.microsoft.com/office/powerpoint/2010/main" val="18675048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103" y="26112"/>
            <a:ext cx="10515600" cy="1325563"/>
          </a:xfrm>
          <a:solidFill>
            <a:schemeClr val="accent5">
              <a:lumMod val="20000"/>
              <a:lumOff val="80000"/>
            </a:schemeClr>
          </a:solidFill>
        </p:spPr>
        <p:txBody>
          <a:bodyPr/>
          <a:lstStyle/>
          <a:p>
            <a:r>
              <a:rPr lang="en-US" dirty="0"/>
              <a:t>Stress Management</a:t>
            </a:r>
          </a:p>
        </p:txBody>
      </p:sp>
      <p:sp>
        <p:nvSpPr>
          <p:cNvPr id="3" name="Content Placeholder 2"/>
          <p:cNvSpPr>
            <a:spLocks noGrp="1"/>
          </p:cNvSpPr>
          <p:nvPr>
            <p:ph idx="1"/>
          </p:nvPr>
        </p:nvSpPr>
        <p:spPr/>
        <p:txBody>
          <a:bodyPr/>
          <a:lstStyle/>
          <a:p>
            <a:r>
              <a:rPr lang="en-US" dirty="0"/>
              <a:t>       </a:t>
            </a:r>
            <a:r>
              <a:rPr lang="en-US" sz="4400" dirty="0"/>
              <a:t>myths</a:t>
            </a:r>
          </a:p>
          <a:p>
            <a:endParaRPr lang="en-US" dirty="0"/>
          </a:p>
          <a:p>
            <a:endParaRPr lang="en-US" dirty="0"/>
          </a:p>
          <a:p>
            <a:r>
              <a:rPr lang="en-US" sz="4400" dirty="0"/>
              <a:t>      basic truths</a:t>
            </a:r>
          </a:p>
          <a:p>
            <a:endParaRPr lang="en-US" dirty="0"/>
          </a:p>
          <a:p>
            <a:endParaRPr lang="en-US" dirty="0"/>
          </a:p>
          <a:p>
            <a:r>
              <a:rPr lang="en-US" dirty="0"/>
              <a:t>        </a:t>
            </a:r>
            <a:r>
              <a:rPr lang="en-US" sz="4400" dirty="0"/>
              <a:t>stress management tools</a:t>
            </a:r>
          </a:p>
          <a:p>
            <a:endParaRPr lang="en-US" dirty="0"/>
          </a:p>
        </p:txBody>
      </p:sp>
      <p:sp>
        <p:nvSpPr>
          <p:cNvPr id="4" name="Rectangle 3"/>
          <p:cNvSpPr/>
          <p:nvPr/>
        </p:nvSpPr>
        <p:spPr>
          <a:xfrm>
            <a:off x="735487" y="1550204"/>
            <a:ext cx="84991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5</a:t>
            </a:r>
          </a:p>
        </p:txBody>
      </p:sp>
      <p:sp>
        <p:nvSpPr>
          <p:cNvPr id="5" name="Rectangle 4"/>
          <p:cNvSpPr/>
          <p:nvPr/>
        </p:nvSpPr>
        <p:spPr>
          <a:xfrm>
            <a:off x="5925120" y="2967335"/>
            <a:ext cx="341760"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p>
        </p:txBody>
      </p:sp>
      <p:sp>
        <p:nvSpPr>
          <p:cNvPr id="6" name="Rectangle 5"/>
          <p:cNvSpPr/>
          <p:nvPr/>
        </p:nvSpPr>
        <p:spPr>
          <a:xfrm>
            <a:off x="1049676" y="3091152"/>
            <a:ext cx="535724"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2</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7" name="Rectangle 6"/>
          <p:cNvSpPr/>
          <p:nvPr/>
        </p:nvSpPr>
        <p:spPr>
          <a:xfrm>
            <a:off x="940785" y="4554982"/>
            <a:ext cx="753506" cy="923330"/>
          </a:xfrm>
          <a:prstGeom prst="rect">
            <a:avLst/>
          </a:prstGeom>
          <a:noFill/>
        </p:spPr>
        <p:txBody>
          <a:bodyPr wrap="squar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3    </a:t>
            </a:r>
          </a:p>
        </p:txBody>
      </p:sp>
    </p:spTree>
    <p:extLst>
      <p:ext uri="{BB962C8B-B14F-4D97-AF65-F5344CB8AC3E}">
        <p14:creationId xmlns:p14="http://schemas.microsoft.com/office/powerpoint/2010/main" val="30059912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Myths: True or False?</a:t>
            </a:r>
            <a:br>
              <a:rPr lang="en-US" dirty="0"/>
            </a:br>
            <a:endParaRPr lang="en-US" dirty="0"/>
          </a:p>
        </p:txBody>
      </p:sp>
      <p:sp>
        <p:nvSpPr>
          <p:cNvPr id="3" name="Content Placeholder 2"/>
          <p:cNvSpPr>
            <a:spLocks noGrp="1"/>
          </p:cNvSpPr>
          <p:nvPr>
            <p:ph idx="1"/>
          </p:nvPr>
        </p:nvSpPr>
        <p:spPr>
          <a:xfrm>
            <a:off x="363557" y="1495119"/>
            <a:ext cx="11479576" cy="4351338"/>
          </a:xfrm>
        </p:spPr>
        <p:txBody>
          <a:bodyPr/>
          <a:lstStyle/>
          <a:p>
            <a:pPr marL="514350" indent="-514350">
              <a:buFont typeface="+mj-lt"/>
              <a:buAutoNum type="arabicPeriod"/>
            </a:pPr>
            <a:r>
              <a:rPr lang="en-US" dirty="0"/>
              <a:t>Stress is not real. It is an excuse some people use to get out of doing things</a:t>
            </a:r>
          </a:p>
          <a:p>
            <a:pPr marL="514350" indent="-514350">
              <a:buFont typeface="+mj-lt"/>
              <a:buAutoNum type="arabicPeriod"/>
            </a:pPr>
            <a:r>
              <a:rPr lang="en-US" dirty="0"/>
              <a:t>Stress is internal it is not something that happens to you</a:t>
            </a:r>
          </a:p>
          <a:p>
            <a:pPr marL="514350" indent="-514350">
              <a:buFont typeface="+mj-lt"/>
              <a:buAutoNum type="arabicPeriod"/>
            </a:pPr>
            <a:r>
              <a:rPr lang="en-US" dirty="0"/>
              <a:t>Once I learn enough stress management tools I will eliminate stress from my life</a:t>
            </a:r>
          </a:p>
          <a:p>
            <a:pPr marL="514350" indent="-514350">
              <a:buFont typeface="+mj-lt"/>
              <a:buAutoNum type="arabicPeriod"/>
            </a:pPr>
            <a:r>
              <a:rPr lang="en-US" dirty="0"/>
              <a:t>Everyone feels the same amount of stress in a challenging situation</a:t>
            </a:r>
          </a:p>
          <a:p>
            <a:pPr marL="514350" indent="-514350">
              <a:buFont typeface="+mj-lt"/>
              <a:buAutoNum type="arabicPeriod"/>
            </a:pPr>
            <a:r>
              <a:rPr lang="en-US" dirty="0"/>
              <a:t>I can be at peace in situations that are stressful</a:t>
            </a:r>
          </a:p>
        </p:txBody>
      </p:sp>
    </p:spTree>
    <p:extLst>
      <p:ext uri="{BB962C8B-B14F-4D97-AF65-F5344CB8AC3E}">
        <p14:creationId xmlns:p14="http://schemas.microsoft.com/office/powerpoint/2010/main" val="24434883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57" y="0"/>
            <a:ext cx="10515600" cy="1325563"/>
          </a:xfrm>
        </p:spPr>
        <p:txBody>
          <a:bodyPr/>
          <a:lstStyle/>
          <a:p>
            <a:r>
              <a:rPr lang="en-US" dirty="0"/>
              <a:t>2 Basic Truths you should know</a:t>
            </a:r>
          </a:p>
        </p:txBody>
      </p:sp>
      <p:sp>
        <p:nvSpPr>
          <p:cNvPr id="3" name="Content Placeholder 2"/>
          <p:cNvSpPr>
            <a:spLocks noGrp="1"/>
          </p:cNvSpPr>
          <p:nvPr>
            <p:ph idx="1"/>
          </p:nvPr>
        </p:nvSpPr>
        <p:spPr>
          <a:xfrm>
            <a:off x="363557" y="1495119"/>
            <a:ext cx="11479576" cy="4351338"/>
          </a:xfrm>
        </p:spPr>
        <p:txBody>
          <a:bodyPr/>
          <a:lstStyle/>
          <a:p>
            <a:pPr marL="514350" indent="-514350">
              <a:buFont typeface="+mj-lt"/>
              <a:buAutoNum type="arabicPeriod"/>
            </a:pPr>
            <a:r>
              <a:rPr lang="en-US" dirty="0"/>
              <a:t>Some stress is the result of trauma experienced earlier in life or behavioural thinking habits we have developed These may need </a:t>
            </a:r>
            <a:r>
              <a:rPr lang="en-US" b="1" dirty="0"/>
              <a:t>professional help </a:t>
            </a:r>
          </a:p>
          <a:p>
            <a:pPr marL="514350" indent="-514350">
              <a:buFont typeface="+mj-lt"/>
              <a:buAutoNum type="arabicPeriod"/>
            </a:pPr>
            <a:endParaRPr lang="en-US" b="1" dirty="0"/>
          </a:p>
          <a:p>
            <a:pPr marL="514350" indent="-514350">
              <a:buFont typeface="+mj-lt"/>
              <a:buAutoNum type="arabicPeriod"/>
            </a:pPr>
            <a:r>
              <a:rPr lang="it-IT" b="1" dirty="0"/>
              <a:t>Mens sana in corpore sano: </a:t>
            </a:r>
            <a:r>
              <a:rPr lang="it-IT" dirty="0"/>
              <a:t>you will manage stress better if your body is healthy</a:t>
            </a:r>
            <a:endParaRPr lang="en-US" b="1" dirty="0"/>
          </a:p>
        </p:txBody>
      </p:sp>
    </p:spTree>
    <p:extLst>
      <p:ext uri="{BB962C8B-B14F-4D97-AF65-F5344CB8AC3E}">
        <p14:creationId xmlns:p14="http://schemas.microsoft.com/office/powerpoint/2010/main" val="1754904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57" y="0"/>
            <a:ext cx="10515600" cy="1325563"/>
          </a:xfrm>
        </p:spPr>
        <p:txBody>
          <a:bodyPr/>
          <a:lstStyle/>
          <a:p>
            <a:r>
              <a:rPr lang="en-US" dirty="0"/>
              <a:t>Stress Management Tool #1:.</a:t>
            </a:r>
            <a:r>
              <a:rPr lang="en-US" b="1" dirty="0"/>
              <a:t> Focus on what you can control: </a:t>
            </a:r>
            <a:r>
              <a:rPr lang="en-US" dirty="0"/>
              <a:t> </a:t>
            </a:r>
            <a:r>
              <a:rPr lang="en-US" i="1" dirty="0"/>
              <a:t>The Story </a:t>
            </a:r>
          </a:p>
        </p:txBody>
      </p:sp>
      <p:sp>
        <p:nvSpPr>
          <p:cNvPr id="3" name="Content Placeholder 2"/>
          <p:cNvSpPr>
            <a:spLocks noGrp="1"/>
          </p:cNvSpPr>
          <p:nvPr>
            <p:ph idx="1"/>
          </p:nvPr>
        </p:nvSpPr>
        <p:spPr>
          <a:xfrm>
            <a:off x="363557" y="1495118"/>
            <a:ext cx="11479576" cy="5037883"/>
          </a:xfrm>
        </p:spPr>
        <p:txBody>
          <a:bodyPr>
            <a:normAutofit fontScale="92500" lnSpcReduction="10000"/>
          </a:bodyPr>
          <a:lstStyle/>
          <a:p>
            <a:r>
              <a:rPr lang="en-US" dirty="0"/>
              <a:t>John is a young professional working in a company he had always wanted to join. At his level the job involves rotating through various supervisors. So far, about a year into the job, he has been enjoying the experience and receiving great positive feedback from the supervisors. Then he heard it was time to work with the most difficult supervisor in the company. </a:t>
            </a:r>
          </a:p>
          <a:p>
            <a:r>
              <a:rPr lang="en-US" dirty="0"/>
              <a:t>This supervisor is legendary for making the lives of his reports miserable. No one lasts more than a week with him. He has links to the highest level of the company, so her has been getting away with this behavior for years.</a:t>
            </a:r>
          </a:p>
          <a:p>
            <a:r>
              <a:rPr lang="en-US" dirty="0"/>
              <a:t>John found the supervisor to be worse that his reputation. He criticized his work harshly, changed instructions last minute, took the credit when things were done well and blamed John when things went wrong.</a:t>
            </a:r>
          </a:p>
          <a:p>
            <a:r>
              <a:rPr lang="en-US" dirty="0"/>
              <a:t>John is suddenly having problems sleeping, has lost his appetite has no desire to go to work and is making mistakes he would not normally make</a:t>
            </a:r>
          </a:p>
        </p:txBody>
      </p:sp>
    </p:spTree>
    <p:extLst>
      <p:ext uri="{BB962C8B-B14F-4D97-AF65-F5344CB8AC3E}">
        <p14:creationId xmlns:p14="http://schemas.microsoft.com/office/powerpoint/2010/main" val="33441160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3" y="38355"/>
            <a:ext cx="10515600" cy="888233"/>
          </a:xfrm>
        </p:spPr>
        <p:txBody>
          <a:bodyPr>
            <a:normAutofit fontScale="90000"/>
          </a:bodyPr>
          <a:lstStyle/>
          <a:p>
            <a:r>
              <a:rPr lang="en-US" dirty="0"/>
              <a:t>Stress Management Tool  #1: Circles of Control</a:t>
            </a:r>
          </a:p>
        </p:txBody>
      </p:sp>
      <p:graphicFrame>
        <p:nvGraphicFramePr>
          <p:cNvPr id="4" name="Content Placeholder 3"/>
          <p:cNvGraphicFramePr>
            <a:graphicFrameLocks noGrp="1"/>
          </p:cNvGraphicFramePr>
          <p:nvPr>
            <p:ph idx="1"/>
          </p:nvPr>
        </p:nvGraphicFramePr>
        <p:xfrm>
          <a:off x="-64295" y="1698205"/>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59316" y="1149904"/>
            <a:ext cx="3570794" cy="646331"/>
          </a:xfrm>
          <a:prstGeom prst="rect">
            <a:avLst/>
          </a:prstGeom>
          <a:noFill/>
        </p:spPr>
        <p:txBody>
          <a:bodyPr wrap="square" rtlCol="0">
            <a:spAutoFit/>
          </a:bodyPr>
          <a:lstStyle/>
          <a:p>
            <a:r>
              <a:rPr lang="en-US" sz="3600" b="1" dirty="0"/>
              <a:t>I Can Control</a:t>
            </a:r>
          </a:p>
        </p:txBody>
      </p:sp>
      <p:sp>
        <p:nvSpPr>
          <p:cNvPr id="6" name="TextBox 5"/>
          <p:cNvSpPr txBox="1"/>
          <p:nvPr/>
        </p:nvSpPr>
        <p:spPr>
          <a:xfrm>
            <a:off x="6681489" y="911618"/>
            <a:ext cx="3244729" cy="707886"/>
          </a:xfrm>
          <a:prstGeom prst="rect">
            <a:avLst/>
          </a:prstGeom>
          <a:noFill/>
        </p:spPr>
        <p:txBody>
          <a:bodyPr wrap="square" rtlCol="0">
            <a:spAutoFit/>
          </a:bodyPr>
          <a:lstStyle/>
          <a:p>
            <a:r>
              <a:rPr lang="en-US" sz="4000" b="1" dirty="0"/>
              <a:t>I Can’t Control</a:t>
            </a:r>
          </a:p>
        </p:txBody>
      </p:sp>
      <p:sp>
        <p:nvSpPr>
          <p:cNvPr id="7" name="TextBox 6"/>
          <p:cNvSpPr txBox="1"/>
          <p:nvPr/>
        </p:nvSpPr>
        <p:spPr>
          <a:xfrm>
            <a:off x="3964180" y="950969"/>
            <a:ext cx="2290159" cy="707886"/>
          </a:xfrm>
          <a:prstGeom prst="rect">
            <a:avLst/>
          </a:prstGeom>
          <a:noFill/>
        </p:spPr>
        <p:txBody>
          <a:bodyPr wrap="square" rtlCol="0">
            <a:spAutoFit/>
          </a:bodyPr>
          <a:lstStyle/>
          <a:p>
            <a:r>
              <a:rPr lang="en-US" sz="4000" b="1" dirty="0"/>
              <a:t>Influence</a:t>
            </a:r>
          </a:p>
        </p:txBody>
      </p:sp>
      <p:sp>
        <p:nvSpPr>
          <p:cNvPr id="8" name="Down Arrow 7"/>
          <p:cNvSpPr/>
          <p:nvPr/>
        </p:nvSpPr>
        <p:spPr>
          <a:xfrm>
            <a:off x="4811190" y="1510753"/>
            <a:ext cx="128588" cy="7803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474076" y="5849007"/>
            <a:ext cx="2073165" cy="707886"/>
          </a:xfrm>
          <a:prstGeom prst="rect">
            <a:avLst/>
          </a:prstGeom>
          <a:noFill/>
        </p:spPr>
        <p:txBody>
          <a:bodyPr wrap="square" rtlCol="0">
            <a:spAutoFit/>
          </a:bodyPr>
          <a:lstStyle/>
          <a:p>
            <a:r>
              <a:rPr lang="en-US" sz="4000" b="1" dirty="0"/>
              <a:t>Process</a:t>
            </a:r>
          </a:p>
        </p:txBody>
      </p:sp>
      <p:sp>
        <p:nvSpPr>
          <p:cNvPr id="10" name="TextBox 9"/>
          <p:cNvSpPr txBox="1"/>
          <p:nvPr/>
        </p:nvSpPr>
        <p:spPr>
          <a:xfrm>
            <a:off x="7906406" y="5844545"/>
            <a:ext cx="1939159" cy="646331"/>
          </a:xfrm>
          <a:prstGeom prst="rect">
            <a:avLst/>
          </a:prstGeom>
          <a:noFill/>
        </p:spPr>
        <p:txBody>
          <a:bodyPr wrap="square" rtlCol="0">
            <a:spAutoFit/>
          </a:bodyPr>
          <a:lstStyle/>
          <a:p>
            <a:r>
              <a:rPr lang="en-US" sz="3600" b="1" dirty="0"/>
              <a:t>Outcome</a:t>
            </a:r>
          </a:p>
        </p:txBody>
      </p:sp>
      <p:sp>
        <p:nvSpPr>
          <p:cNvPr id="3" name="TextBox 2"/>
          <p:cNvSpPr txBox="1"/>
          <p:nvPr/>
        </p:nvSpPr>
        <p:spPr>
          <a:xfrm>
            <a:off x="9035846" y="2015613"/>
            <a:ext cx="2890684" cy="3416320"/>
          </a:xfrm>
          <a:prstGeom prst="rect">
            <a:avLst/>
          </a:prstGeom>
          <a:solidFill>
            <a:schemeClr val="bg1"/>
          </a:solidFill>
          <a:ln>
            <a:solidFill>
              <a:schemeClr val="accent5">
                <a:lumMod val="50000"/>
              </a:schemeClr>
            </a:solidFill>
          </a:ln>
          <a:effectLst>
            <a:outerShdw blurRad="50800" dist="38100" dir="10800000" algn="r" rotWithShape="0">
              <a:prstClr val="black">
                <a:alpha val="40000"/>
              </a:prstClr>
            </a:outerShdw>
          </a:effectLst>
        </p:spPr>
        <p:txBody>
          <a:bodyPr wrap="square" rtlCol="0">
            <a:spAutoFit/>
          </a:bodyPr>
          <a:lstStyle/>
          <a:p>
            <a:r>
              <a:rPr lang="en-US" b="1" dirty="0"/>
              <a:t>Acts of Influence Examples</a:t>
            </a:r>
          </a:p>
          <a:p>
            <a:pPr marL="285750" indent="-285750">
              <a:buFont typeface="Arial" panose="020B0604020202020204" pitchFamily="34" charset="0"/>
              <a:buChar char="•"/>
            </a:pPr>
            <a:r>
              <a:rPr lang="en-US" dirty="0"/>
              <a:t>Change my focus</a:t>
            </a:r>
          </a:p>
          <a:p>
            <a:pPr marL="285750" indent="-285750">
              <a:buFont typeface="Arial" panose="020B0604020202020204" pitchFamily="34" charset="0"/>
              <a:buChar char="•"/>
            </a:pPr>
            <a:r>
              <a:rPr lang="en-US" dirty="0"/>
              <a:t>Identify effective strategies to influence my desired outcome</a:t>
            </a:r>
          </a:p>
          <a:p>
            <a:pPr marL="285750" indent="-285750">
              <a:buFont typeface="Arial" panose="020B0604020202020204" pitchFamily="34" charset="0"/>
              <a:buChar char="•"/>
            </a:pPr>
            <a:r>
              <a:rPr lang="en-US" dirty="0"/>
              <a:t>Choose my words, tone &amp; time of communication</a:t>
            </a:r>
          </a:p>
          <a:p>
            <a:pPr marL="285750" indent="-285750">
              <a:buFont typeface="Arial" panose="020B0604020202020204" pitchFamily="34" charset="0"/>
              <a:buChar char="•"/>
            </a:pPr>
            <a:r>
              <a:rPr lang="en-US" dirty="0"/>
              <a:t>Practice mindfulness</a:t>
            </a:r>
          </a:p>
          <a:p>
            <a:pPr marL="285750" indent="-285750">
              <a:buFont typeface="Arial" panose="020B0604020202020204" pitchFamily="34" charset="0"/>
              <a:buChar char="•"/>
            </a:pPr>
            <a:r>
              <a:rPr lang="en-US" dirty="0"/>
              <a:t>Let go of unrealistic expectations</a:t>
            </a:r>
          </a:p>
          <a:p>
            <a:pPr marL="285750" indent="-285750">
              <a:buFont typeface="Arial" panose="020B0604020202020204" pitchFamily="34" charset="0"/>
              <a:buChar char="•"/>
            </a:pPr>
            <a:r>
              <a:rPr lang="en-US" dirty="0"/>
              <a:t>Research possibilities</a:t>
            </a:r>
          </a:p>
          <a:p>
            <a:pPr marL="285750" indent="-285750">
              <a:buFont typeface="Arial" panose="020B0604020202020204" pitchFamily="34" charset="0"/>
              <a:buChar char="•"/>
            </a:pPr>
            <a:r>
              <a:rPr lang="en-US" dirty="0"/>
              <a:t>Hold myself accountable</a:t>
            </a:r>
          </a:p>
        </p:txBody>
      </p:sp>
      <p:sp>
        <p:nvSpPr>
          <p:cNvPr id="11" name="Curved Down Arrow 10"/>
          <p:cNvSpPr/>
          <p:nvPr/>
        </p:nvSpPr>
        <p:spPr>
          <a:xfrm>
            <a:off x="4963428" y="1529408"/>
            <a:ext cx="5389940" cy="4918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731580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8" y="113480"/>
            <a:ext cx="10515600" cy="888233"/>
          </a:xfrm>
        </p:spPr>
        <p:txBody>
          <a:bodyPr/>
          <a:lstStyle/>
          <a:p>
            <a:r>
              <a:rPr lang="en-US" dirty="0"/>
              <a:t>Stress Tool  #2: Circles of Control</a:t>
            </a:r>
          </a:p>
        </p:txBody>
      </p:sp>
      <p:sp>
        <p:nvSpPr>
          <p:cNvPr id="12" name="Content Placeholder 11"/>
          <p:cNvSpPr>
            <a:spLocks noGrp="1"/>
          </p:cNvSpPr>
          <p:nvPr>
            <p:ph idx="1"/>
          </p:nvPr>
        </p:nvSpPr>
        <p:spPr>
          <a:xfrm>
            <a:off x="386509" y="1311007"/>
            <a:ext cx="10515600" cy="4605049"/>
          </a:xfrm>
        </p:spPr>
        <p:txBody>
          <a:bodyPr>
            <a:normAutofit fontScale="92500" lnSpcReduction="10000"/>
          </a:bodyPr>
          <a:lstStyle/>
          <a:p>
            <a:r>
              <a:rPr lang="en-US" dirty="0"/>
              <a:t>You cannot control many of the events that occur in your life, other person’s actions and thoughts, systems and many things in life</a:t>
            </a:r>
          </a:p>
          <a:p>
            <a:r>
              <a:rPr lang="en-US" dirty="0"/>
              <a:t>You cannot control your thoughts: they are visitors</a:t>
            </a:r>
          </a:p>
          <a:p>
            <a:r>
              <a:rPr lang="en-US" dirty="0"/>
              <a:t>These thoughts give rise to feelings</a:t>
            </a:r>
          </a:p>
          <a:p>
            <a:r>
              <a:rPr lang="en-US" dirty="0"/>
              <a:t>BUT you CAN control what you choose to FOCUS on in your brain</a:t>
            </a:r>
          </a:p>
          <a:p>
            <a:r>
              <a:rPr lang="en-US" dirty="0"/>
              <a:t>You can also choose acts and attitudes to INFLUENCE your desired outcome</a:t>
            </a:r>
          </a:p>
          <a:p>
            <a:r>
              <a:rPr lang="en-US" dirty="0"/>
              <a:t>The Circles of Control help you to change your focus:</a:t>
            </a:r>
          </a:p>
          <a:p>
            <a:pPr marL="0" indent="0" algn="ctr">
              <a:buNone/>
            </a:pPr>
            <a:r>
              <a:rPr lang="en-US" dirty="0"/>
              <a:t> </a:t>
            </a:r>
            <a:r>
              <a:rPr lang="en-US" b="1" dirty="0"/>
              <a:t>from</a:t>
            </a:r>
            <a:r>
              <a:rPr lang="en-US" dirty="0"/>
              <a:t> what you </a:t>
            </a:r>
            <a:r>
              <a:rPr lang="en-US" u="sng" dirty="0"/>
              <a:t>cannot control </a:t>
            </a:r>
            <a:r>
              <a:rPr lang="en-US" dirty="0"/>
              <a:t>and the </a:t>
            </a:r>
            <a:r>
              <a:rPr lang="en-US" u="sng" dirty="0"/>
              <a:t>outcome</a:t>
            </a:r>
          </a:p>
          <a:p>
            <a:pPr marL="0" indent="0" algn="ctr">
              <a:buNone/>
            </a:pPr>
            <a:endParaRPr lang="en-US" dirty="0"/>
          </a:p>
          <a:p>
            <a:pPr marL="0" indent="0" algn="ctr">
              <a:buNone/>
            </a:pPr>
            <a:r>
              <a:rPr lang="en-US" b="1" dirty="0"/>
              <a:t>to</a:t>
            </a:r>
            <a:r>
              <a:rPr lang="en-US" dirty="0"/>
              <a:t> what you </a:t>
            </a:r>
            <a:r>
              <a:rPr lang="en-US" u="sng" dirty="0"/>
              <a:t>can control </a:t>
            </a:r>
            <a:r>
              <a:rPr lang="en-US" dirty="0"/>
              <a:t>and the </a:t>
            </a:r>
            <a:r>
              <a:rPr lang="en-US" u="sng" dirty="0"/>
              <a:t>process</a:t>
            </a:r>
          </a:p>
        </p:txBody>
      </p:sp>
      <p:sp>
        <p:nvSpPr>
          <p:cNvPr id="13" name="Down Arrow 12"/>
          <p:cNvSpPr/>
          <p:nvPr/>
        </p:nvSpPr>
        <p:spPr>
          <a:xfrm>
            <a:off x="4978764" y="4693185"/>
            <a:ext cx="815248" cy="5177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55235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152" y="365125"/>
            <a:ext cx="11843132" cy="1325563"/>
          </a:xfrm>
        </p:spPr>
        <p:txBody>
          <a:bodyPr>
            <a:normAutofit fontScale="90000"/>
          </a:bodyPr>
          <a:lstStyle/>
          <a:p>
            <a:r>
              <a:rPr lang="en-US" b="1" dirty="0"/>
              <a:t>Desired Outcome</a:t>
            </a:r>
            <a:r>
              <a:rPr lang="en-US" dirty="0"/>
              <a:t>:</a:t>
            </a:r>
            <a:br>
              <a:rPr lang="en-US" dirty="0"/>
            </a:br>
            <a:r>
              <a:rPr lang="en-US" dirty="0"/>
              <a:t>Develop strategies that will address employee emotional health and wellbeing to achieve work life balance </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 </a:t>
            </a:r>
          </a:p>
          <a:p>
            <a:r>
              <a:rPr lang="en-US" b="1" dirty="0"/>
              <a:t>Objectives</a:t>
            </a:r>
            <a:r>
              <a:rPr lang="en-US" dirty="0"/>
              <a:t>:</a:t>
            </a:r>
          </a:p>
          <a:p>
            <a:r>
              <a:rPr lang="en-US" dirty="0"/>
              <a:t>By the end of the Employee Wellness and Emotional Health Session, the participants will be able to:</a:t>
            </a:r>
            <a:br>
              <a:rPr lang="en-US" dirty="0"/>
            </a:br>
            <a:br>
              <a:rPr lang="en-US" dirty="0"/>
            </a:br>
            <a:endParaRPr lang="en-US" dirty="0"/>
          </a:p>
          <a:p>
            <a:pPr marL="514350" indent="-514350">
              <a:buFont typeface="+mj-lt"/>
              <a:buAutoNum type="arabicPeriod"/>
            </a:pPr>
            <a:r>
              <a:rPr lang="en-US" dirty="0"/>
              <a:t>Develop the skills to appropriately express their emotions;</a:t>
            </a:r>
          </a:p>
          <a:p>
            <a:pPr marL="514350" indent="-514350">
              <a:buFont typeface="+mj-lt"/>
              <a:buAutoNum type="arabicPeriod"/>
            </a:pPr>
            <a:r>
              <a:rPr lang="en-US" dirty="0"/>
              <a:t>Identify tools that may be implemented to improve employee morale;</a:t>
            </a:r>
          </a:p>
          <a:p>
            <a:pPr marL="514350" indent="-514350">
              <a:buFont typeface="+mj-lt"/>
              <a:buAutoNum type="arabicPeriod"/>
            </a:pPr>
            <a:r>
              <a:rPr lang="en-US" dirty="0"/>
              <a:t>Explore techniques to promote employee wellbeing;</a:t>
            </a:r>
          </a:p>
          <a:p>
            <a:pPr marL="514350" indent="-514350">
              <a:buFont typeface="+mj-lt"/>
              <a:buAutoNum type="arabicPeriod"/>
            </a:pPr>
            <a:r>
              <a:rPr lang="en-US" dirty="0"/>
              <a:t>Develop stress management mechanisms;</a:t>
            </a:r>
          </a:p>
          <a:p>
            <a:pPr marL="514350" indent="-514350">
              <a:buFont typeface="+mj-lt"/>
              <a:buAutoNum type="arabicPeriod"/>
            </a:pPr>
            <a:r>
              <a:rPr lang="en-US" dirty="0"/>
              <a:t>Identify strategies that may be used to develop emotional resilience;</a:t>
            </a:r>
          </a:p>
          <a:p>
            <a:pPr marL="514350" indent="-514350">
              <a:buFont typeface="+mj-lt"/>
              <a:buAutoNum type="arabicPeriod"/>
            </a:pPr>
            <a:r>
              <a:rPr lang="en-US" dirty="0"/>
              <a:t>Learn ways to create a healthy work-life balance.</a:t>
            </a:r>
          </a:p>
          <a:p>
            <a:pPr marL="514350" indent="-514350">
              <a:buFont typeface="+mj-lt"/>
              <a:buAutoNum type="arabicPeriod"/>
            </a:pPr>
            <a:endParaRPr lang="en-US" dirty="0"/>
          </a:p>
        </p:txBody>
      </p:sp>
    </p:spTree>
    <p:extLst>
      <p:ext uri="{BB962C8B-B14F-4D97-AF65-F5344CB8AC3E}">
        <p14:creationId xmlns:p14="http://schemas.microsoft.com/office/powerpoint/2010/main" val="25721013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57" y="0"/>
            <a:ext cx="10515600" cy="1325563"/>
          </a:xfrm>
        </p:spPr>
        <p:txBody>
          <a:bodyPr/>
          <a:lstStyle/>
          <a:p>
            <a:r>
              <a:rPr lang="en-US" dirty="0"/>
              <a:t>Stress Management Tool #2:</a:t>
            </a:r>
            <a:r>
              <a:rPr lang="en-US" b="1" dirty="0"/>
              <a:t> </a:t>
            </a:r>
            <a:r>
              <a:rPr lang="en-US" b="1" dirty="0" err="1"/>
              <a:t>Prioritise</a:t>
            </a:r>
            <a:r>
              <a:rPr lang="en-US" b="1" dirty="0"/>
              <a:t> the Important over the Urgent: </a:t>
            </a:r>
            <a:r>
              <a:rPr lang="en-US" dirty="0"/>
              <a:t> </a:t>
            </a:r>
            <a:r>
              <a:rPr lang="en-US" i="1" dirty="0"/>
              <a:t>The Story </a:t>
            </a:r>
          </a:p>
        </p:txBody>
      </p:sp>
      <p:sp>
        <p:nvSpPr>
          <p:cNvPr id="3" name="Content Placeholder 2"/>
          <p:cNvSpPr>
            <a:spLocks noGrp="1"/>
          </p:cNvSpPr>
          <p:nvPr>
            <p:ph idx="1"/>
          </p:nvPr>
        </p:nvSpPr>
        <p:spPr>
          <a:xfrm>
            <a:off x="363557" y="1495118"/>
            <a:ext cx="11479576" cy="5037883"/>
          </a:xfrm>
        </p:spPr>
        <p:txBody>
          <a:bodyPr>
            <a:normAutofit lnSpcReduction="10000"/>
          </a:bodyPr>
          <a:lstStyle/>
          <a:p>
            <a:r>
              <a:rPr lang="en-US" dirty="0"/>
              <a:t>Shelly is part of a unit that has continued to work from home even after </a:t>
            </a:r>
            <a:r>
              <a:rPr lang="en-US" dirty="0" err="1"/>
              <a:t>Covid</a:t>
            </a:r>
            <a:r>
              <a:rPr lang="en-US" dirty="0"/>
              <a:t> restrictions were lifted.</a:t>
            </a:r>
          </a:p>
          <a:p>
            <a:r>
              <a:rPr lang="en-US" dirty="0"/>
              <a:t>She was secretly hoping to go back into office.</a:t>
            </a:r>
          </a:p>
          <a:p>
            <a:r>
              <a:rPr lang="en-US" dirty="0"/>
              <a:t>She finds that when she is at home she is distracted by her young daughter, who prefers to stay with her even though she has a nanny, things she sees to do around the house and her phone.</a:t>
            </a:r>
          </a:p>
          <a:p>
            <a:r>
              <a:rPr lang="en-US" dirty="0"/>
              <a:t>To make it worse, the company has laid off persons in her department and spread their duties among the remaining staff. She is finding it difficult to meet her deadlines an is consistently late  with deliverables. </a:t>
            </a:r>
          </a:p>
          <a:p>
            <a:r>
              <a:rPr lang="en-US" dirty="0"/>
              <a:t>Recently she has been getting sick quite often, she is short-tempered with everyone, even her daughter and has no interest in doing the things she usually enjoys, like playing badminton and going to the beach</a:t>
            </a:r>
          </a:p>
        </p:txBody>
      </p:sp>
    </p:spTree>
    <p:extLst>
      <p:ext uri="{BB962C8B-B14F-4D97-AF65-F5344CB8AC3E}">
        <p14:creationId xmlns:p14="http://schemas.microsoft.com/office/powerpoint/2010/main" val="5472227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931" y="104994"/>
            <a:ext cx="10515600" cy="1325563"/>
          </a:xfrm>
        </p:spPr>
        <p:txBody>
          <a:bodyPr/>
          <a:lstStyle/>
          <a:p>
            <a:r>
              <a:rPr lang="en-US" dirty="0"/>
              <a:t>Stress Management Tool #2:</a:t>
            </a:r>
            <a:r>
              <a:rPr lang="en-US" b="1" dirty="0"/>
              <a:t> </a:t>
            </a:r>
            <a:r>
              <a:rPr lang="en-US" b="1" dirty="0" err="1"/>
              <a:t>Prioritise</a:t>
            </a:r>
            <a:r>
              <a:rPr lang="en-US" b="1" dirty="0"/>
              <a:t> the Important over the Urgent: </a:t>
            </a:r>
            <a:r>
              <a:rPr lang="en-US" dirty="0"/>
              <a:t> </a:t>
            </a:r>
            <a:r>
              <a:rPr lang="en-US" i="1" dirty="0"/>
              <a:t>The Tool</a:t>
            </a:r>
            <a:endParaRPr lang="en-US" dirty="0"/>
          </a:p>
        </p:txBody>
      </p:sp>
      <p:graphicFrame>
        <p:nvGraphicFramePr>
          <p:cNvPr id="6" name="Content Placeholder 5"/>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2404241" y="3846786"/>
            <a:ext cx="1371600" cy="369332"/>
          </a:xfrm>
          <a:prstGeom prst="rect">
            <a:avLst/>
          </a:prstGeom>
          <a:noFill/>
        </p:spPr>
        <p:txBody>
          <a:bodyPr wrap="square" rtlCol="0">
            <a:spAutoFit/>
          </a:bodyPr>
          <a:lstStyle/>
          <a:p>
            <a:r>
              <a:rPr lang="en-US" dirty="0"/>
              <a:t>Not Urgent</a:t>
            </a:r>
          </a:p>
        </p:txBody>
      </p:sp>
      <p:sp>
        <p:nvSpPr>
          <p:cNvPr id="9" name="TextBox 8"/>
          <p:cNvSpPr txBox="1"/>
          <p:nvPr/>
        </p:nvSpPr>
        <p:spPr>
          <a:xfrm>
            <a:off x="8269014" y="3846786"/>
            <a:ext cx="1261241" cy="369332"/>
          </a:xfrm>
          <a:prstGeom prst="rect">
            <a:avLst/>
          </a:prstGeom>
          <a:noFill/>
        </p:spPr>
        <p:txBody>
          <a:bodyPr wrap="square" rtlCol="0">
            <a:spAutoFit/>
          </a:bodyPr>
          <a:lstStyle/>
          <a:p>
            <a:r>
              <a:rPr lang="en-US" dirty="0"/>
              <a:t>Urgent</a:t>
            </a:r>
          </a:p>
        </p:txBody>
      </p:sp>
      <p:sp>
        <p:nvSpPr>
          <p:cNvPr id="10" name="TextBox 9"/>
          <p:cNvSpPr txBox="1"/>
          <p:nvPr/>
        </p:nvSpPr>
        <p:spPr>
          <a:xfrm>
            <a:off x="5441731" y="6282559"/>
            <a:ext cx="2039007" cy="369332"/>
          </a:xfrm>
          <a:prstGeom prst="rect">
            <a:avLst/>
          </a:prstGeom>
          <a:noFill/>
        </p:spPr>
        <p:txBody>
          <a:bodyPr wrap="square" rtlCol="0">
            <a:spAutoFit/>
          </a:bodyPr>
          <a:lstStyle/>
          <a:p>
            <a:r>
              <a:rPr lang="en-US" dirty="0"/>
              <a:t>Not Important</a:t>
            </a:r>
          </a:p>
        </p:txBody>
      </p:sp>
      <p:sp>
        <p:nvSpPr>
          <p:cNvPr id="11" name="TextBox 10"/>
          <p:cNvSpPr txBox="1"/>
          <p:nvPr/>
        </p:nvSpPr>
        <p:spPr>
          <a:xfrm>
            <a:off x="5441731" y="1430557"/>
            <a:ext cx="1219200" cy="369332"/>
          </a:xfrm>
          <a:prstGeom prst="rect">
            <a:avLst/>
          </a:prstGeom>
          <a:noFill/>
        </p:spPr>
        <p:txBody>
          <a:bodyPr wrap="square" rtlCol="0">
            <a:spAutoFit/>
          </a:bodyPr>
          <a:lstStyle/>
          <a:p>
            <a:r>
              <a:rPr lang="en-US" dirty="0"/>
              <a:t>Important </a:t>
            </a:r>
          </a:p>
        </p:txBody>
      </p:sp>
    </p:spTree>
    <p:extLst>
      <p:ext uri="{BB962C8B-B14F-4D97-AF65-F5344CB8AC3E}">
        <p14:creationId xmlns:p14="http://schemas.microsoft.com/office/powerpoint/2010/main" val="10635485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53" y="56653"/>
            <a:ext cx="10515600" cy="1325563"/>
          </a:xfrm>
        </p:spPr>
        <p:txBody>
          <a:bodyPr/>
          <a:lstStyle/>
          <a:p>
            <a:r>
              <a:rPr lang="en-US" dirty="0"/>
              <a:t>Stress Management Tool #3:</a:t>
            </a:r>
            <a:r>
              <a:rPr lang="en-US" b="1" dirty="0"/>
              <a:t> Live in the Present: </a:t>
            </a:r>
            <a:r>
              <a:rPr lang="en-US" dirty="0"/>
              <a:t> </a:t>
            </a:r>
            <a:r>
              <a:rPr lang="en-US" i="1" dirty="0"/>
              <a:t>The Story </a:t>
            </a:r>
            <a:endParaRPr lang="en-US" dirty="0"/>
          </a:p>
        </p:txBody>
      </p:sp>
      <p:sp>
        <p:nvSpPr>
          <p:cNvPr id="3" name="Content Placeholder 2"/>
          <p:cNvSpPr>
            <a:spLocks noGrp="1"/>
          </p:cNvSpPr>
          <p:nvPr>
            <p:ph idx="1"/>
          </p:nvPr>
        </p:nvSpPr>
        <p:spPr>
          <a:xfrm>
            <a:off x="89052" y="1594271"/>
            <a:ext cx="11919333" cy="4351338"/>
          </a:xfrm>
        </p:spPr>
        <p:txBody>
          <a:bodyPr/>
          <a:lstStyle/>
          <a:p>
            <a:r>
              <a:rPr lang="en-US" sz="4000" dirty="0"/>
              <a:t>Jennifer finds that she is always on edge and never able to relax. At work, and even when she is supposed to be having fun, she is always worrying about something. When her friends point it out her, her response is: “Worrying helps me to prepare for bad things to come. And bad things ALWAYS come</a:t>
            </a:r>
            <a:r>
              <a:rPr lang="en-US" dirty="0"/>
              <a:t>.”</a:t>
            </a:r>
          </a:p>
        </p:txBody>
      </p:sp>
    </p:spTree>
    <p:extLst>
      <p:ext uri="{BB962C8B-B14F-4D97-AF65-F5344CB8AC3E}">
        <p14:creationId xmlns:p14="http://schemas.microsoft.com/office/powerpoint/2010/main" val="11151382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53" y="56653"/>
            <a:ext cx="10515600" cy="1325563"/>
          </a:xfrm>
        </p:spPr>
        <p:txBody>
          <a:bodyPr/>
          <a:lstStyle/>
          <a:p>
            <a:r>
              <a:rPr lang="en-US" dirty="0"/>
              <a:t>Stress Management Tool #3:</a:t>
            </a:r>
            <a:r>
              <a:rPr lang="en-US" b="1" dirty="0"/>
              <a:t> Live in the Present: </a:t>
            </a:r>
            <a:r>
              <a:rPr lang="en-US" dirty="0"/>
              <a:t> </a:t>
            </a:r>
            <a:r>
              <a:rPr lang="en-US" i="1" dirty="0"/>
              <a:t>The Tool</a:t>
            </a:r>
            <a:endParaRPr lang="en-US" dirty="0"/>
          </a:p>
        </p:txBody>
      </p:sp>
      <p:pic>
        <p:nvPicPr>
          <p:cNvPr id="4" name="Picture 4" descr="j04275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5597" y="2129235"/>
            <a:ext cx="7127913" cy="4728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9053" y="1132606"/>
            <a:ext cx="425308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Live Mindfully</a:t>
            </a:r>
          </a:p>
        </p:txBody>
      </p:sp>
      <p:sp>
        <p:nvSpPr>
          <p:cNvPr id="6" name="Rectangle 5"/>
          <p:cNvSpPr/>
          <p:nvPr/>
        </p:nvSpPr>
        <p:spPr>
          <a:xfrm>
            <a:off x="2995836" y="3661398"/>
            <a:ext cx="606813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Mindfulness Exercise</a:t>
            </a:r>
          </a:p>
        </p:txBody>
      </p:sp>
    </p:spTree>
    <p:extLst>
      <p:ext uri="{BB962C8B-B14F-4D97-AF65-F5344CB8AC3E}">
        <p14:creationId xmlns:p14="http://schemas.microsoft.com/office/powerpoint/2010/main" val="11810763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944"/>
            <a:ext cx="10515600" cy="1325563"/>
          </a:xfrm>
          <a:solidFill>
            <a:schemeClr val="accent5">
              <a:lumMod val="20000"/>
              <a:lumOff val="80000"/>
            </a:schemeClr>
          </a:solidFill>
        </p:spPr>
        <p:txBody>
          <a:bodyPr/>
          <a:lstStyle/>
          <a:p>
            <a:r>
              <a:rPr lang="en-US" dirty="0"/>
              <a:t>Learning Check: Full Seminar</a:t>
            </a:r>
          </a:p>
        </p:txBody>
      </p:sp>
      <p:sp>
        <p:nvSpPr>
          <p:cNvPr id="3" name="Content Placeholder 2"/>
          <p:cNvSpPr>
            <a:spLocks noGrp="1"/>
          </p:cNvSpPr>
          <p:nvPr>
            <p:ph idx="1"/>
          </p:nvPr>
        </p:nvSpPr>
        <p:spPr/>
        <p:txBody>
          <a:bodyPr/>
          <a:lstStyle/>
          <a:p>
            <a:r>
              <a:rPr lang="en-US" dirty="0"/>
              <a:t>Top Learning points</a:t>
            </a:r>
          </a:p>
        </p:txBody>
      </p:sp>
    </p:spTree>
    <p:extLst>
      <p:ext uri="{BB962C8B-B14F-4D97-AF65-F5344CB8AC3E}">
        <p14:creationId xmlns:p14="http://schemas.microsoft.com/office/powerpoint/2010/main" val="30289090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06766" y="77832"/>
            <a:ext cx="7678756" cy="5154233"/>
          </a:xfrm>
          <a:prstGeom prst="rect">
            <a:avLst/>
          </a:prstGeom>
        </p:spPr>
      </p:pic>
      <p:sp>
        <p:nvSpPr>
          <p:cNvPr id="5" name="TextBox 4"/>
          <p:cNvSpPr txBox="1"/>
          <p:nvPr/>
        </p:nvSpPr>
        <p:spPr>
          <a:xfrm>
            <a:off x="1013552" y="5695720"/>
            <a:ext cx="10730429" cy="830997"/>
          </a:xfrm>
          <a:prstGeom prst="rect">
            <a:avLst/>
          </a:prstGeom>
          <a:noFill/>
        </p:spPr>
        <p:txBody>
          <a:bodyPr wrap="square" rtlCol="0">
            <a:spAutoFit/>
          </a:bodyPr>
          <a:lstStyle/>
          <a:p>
            <a:r>
              <a:rPr lang="en-US" sz="4800" dirty="0"/>
              <a:t>WhatsApp : 876-552-2130. </a:t>
            </a:r>
            <a:r>
              <a:rPr lang="en-US" sz="4800" dirty="0" err="1"/>
              <a:t>IG@actualiseu</a:t>
            </a:r>
            <a:endParaRPr lang="en-US" sz="4800" dirty="0"/>
          </a:p>
        </p:txBody>
      </p:sp>
    </p:spTree>
    <p:extLst>
      <p:ext uri="{BB962C8B-B14F-4D97-AF65-F5344CB8AC3E}">
        <p14:creationId xmlns:p14="http://schemas.microsoft.com/office/powerpoint/2010/main" val="25608668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86" y="133771"/>
            <a:ext cx="10515600" cy="1325563"/>
          </a:xfrm>
        </p:spPr>
        <p:txBody>
          <a:bodyPr/>
          <a:lstStyle/>
          <a:p>
            <a:r>
              <a:rPr lang="en-US" dirty="0"/>
              <a:t>Understanding the source of your emotions</a:t>
            </a:r>
          </a:p>
        </p:txBody>
      </p:sp>
      <p:sp>
        <p:nvSpPr>
          <p:cNvPr id="3" name="Content Placeholder 2"/>
          <p:cNvSpPr>
            <a:spLocks noGrp="1"/>
          </p:cNvSpPr>
          <p:nvPr>
            <p:ph idx="1"/>
          </p:nvPr>
        </p:nvSpPr>
        <p:spPr>
          <a:xfrm>
            <a:off x="111086" y="1638338"/>
            <a:ext cx="10515600" cy="4351338"/>
          </a:xfrm>
        </p:spPr>
        <p:txBody>
          <a:bodyPr/>
          <a:lstStyle/>
          <a:p>
            <a:r>
              <a:rPr lang="en-US" dirty="0"/>
              <a:t>Past experiences : triggers</a:t>
            </a:r>
          </a:p>
          <a:p>
            <a:r>
              <a:rPr lang="en-US" dirty="0"/>
              <a:t>Values</a:t>
            </a:r>
          </a:p>
          <a:p>
            <a:r>
              <a:rPr lang="en-US" dirty="0"/>
              <a:t>Attitudes </a:t>
            </a:r>
          </a:p>
          <a:p>
            <a:r>
              <a:rPr lang="en-US" dirty="0"/>
              <a:t>Beliefs</a:t>
            </a:r>
          </a:p>
          <a:p>
            <a:r>
              <a:rPr lang="en-US" dirty="0"/>
              <a:t>Perceptions</a:t>
            </a:r>
          </a:p>
          <a:p>
            <a:endParaRPr lang="en-US" dirty="0"/>
          </a:p>
          <a:p>
            <a:endParaRPr lang="en-US" dirty="0"/>
          </a:p>
          <a:p>
            <a:endParaRPr lang="en-US" dirty="0"/>
          </a:p>
        </p:txBody>
      </p:sp>
    </p:spTree>
    <p:extLst>
      <p:ext uri="{BB962C8B-B14F-4D97-AF65-F5344CB8AC3E}">
        <p14:creationId xmlns:p14="http://schemas.microsoft.com/office/powerpoint/2010/main" val="10760663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D1EC63-8958-4F36-ABF8-0DA2EEB62C53}" type="datetime1">
              <a:rPr lang="en-US" smtClean="0"/>
              <a:t>3/1/2023</a:t>
            </a:fld>
            <a:endParaRPr lang="en-US"/>
          </a:p>
        </p:txBody>
      </p:sp>
      <p:sp>
        <p:nvSpPr>
          <p:cNvPr id="3" name="Slide Number Placeholder 2"/>
          <p:cNvSpPr>
            <a:spLocks noGrp="1"/>
          </p:cNvSpPr>
          <p:nvPr>
            <p:ph type="sldNum" sz="quarter" idx="12"/>
          </p:nvPr>
        </p:nvSpPr>
        <p:spPr/>
        <p:txBody>
          <a:bodyPr/>
          <a:lstStyle/>
          <a:p>
            <a:fld id="{81B3C381-0D40-49FF-A3EB-CC25E9A75716}" type="slidenum">
              <a:rPr lang="en-US" smtClean="0"/>
              <a:t>5</a:t>
            </a:fld>
            <a:endParaRPr lang="en-US"/>
          </a:p>
        </p:txBody>
      </p:sp>
      <p:pic>
        <p:nvPicPr>
          <p:cNvPr id="2050" name="Picture 2" descr="feelings-whe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3903" y="392154"/>
            <a:ext cx="5964195" cy="5964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784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256" y="0"/>
            <a:ext cx="10515600" cy="1325563"/>
          </a:xfrm>
        </p:spPr>
        <p:txBody>
          <a:bodyPr/>
          <a:lstStyle/>
          <a:p>
            <a:r>
              <a:rPr lang="en-US" dirty="0"/>
              <a:t>Activity: identifying and expressing emotions</a:t>
            </a:r>
          </a:p>
        </p:txBody>
      </p:sp>
      <p:sp>
        <p:nvSpPr>
          <p:cNvPr id="3" name="Content Placeholder 2"/>
          <p:cNvSpPr>
            <a:spLocks noGrp="1"/>
          </p:cNvSpPr>
          <p:nvPr>
            <p:ph idx="1"/>
          </p:nvPr>
        </p:nvSpPr>
        <p:spPr>
          <a:xfrm>
            <a:off x="364475" y="1704439"/>
            <a:ext cx="10515600" cy="4351338"/>
          </a:xfrm>
        </p:spPr>
        <p:txBody>
          <a:bodyPr/>
          <a:lstStyle/>
          <a:p>
            <a:r>
              <a:rPr lang="en-US" dirty="0"/>
              <a:t>Using the wheel if necessary, identify a (strong) emotion you experienced  in the past week </a:t>
            </a:r>
          </a:p>
          <a:p>
            <a:r>
              <a:rPr lang="en-US" dirty="0"/>
              <a:t>What was the trigger for the emotion (e.g. a disagreement with a colleague/ family)</a:t>
            </a:r>
          </a:p>
          <a:p>
            <a:r>
              <a:rPr lang="en-US" dirty="0"/>
              <a:t>Now go deeper: can you identify the root cause of the emotion?</a:t>
            </a:r>
          </a:p>
          <a:p>
            <a:endParaRPr lang="en-US" dirty="0"/>
          </a:p>
        </p:txBody>
      </p:sp>
    </p:spTree>
    <p:extLst>
      <p:ext uri="{BB962C8B-B14F-4D97-AF65-F5344CB8AC3E}">
        <p14:creationId xmlns:p14="http://schemas.microsoft.com/office/powerpoint/2010/main" val="6077297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256" y="0"/>
            <a:ext cx="10515600" cy="1325563"/>
          </a:xfrm>
        </p:spPr>
        <p:txBody>
          <a:bodyPr/>
          <a:lstStyle/>
          <a:p>
            <a:r>
              <a:rPr lang="en-US" dirty="0"/>
              <a:t>Expressing Emotions</a:t>
            </a:r>
          </a:p>
        </p:txBody>
      </p:sp>
      <p:sp>
        <p:nvSpPr>
          <p:cNvPr id="3" name="Content Placeholder 2"/>
          <p:cNvSpPr>
            <a:spLocks noGrp="1"/>
          </p:cNvSpPr>
          <p:nvPr>
            <p:ph idx="1"/>
          </p:nvPr>
        </p:nvSpPr>
        <p:spPr>
          <a:xfrm>
            <a:off x="364475" y="1704439"/>
            <a:ext cx="10515600" cy="4351338"/>
          </a:xfrm>
        </p:spPr>
        <p:txBody>
          <a:bodyPr/>
          <a:lstStyle/>
          <a:p>
            <a:r>
              <a:rPr lang="en-US" dirty="0"/>
              <a:t>Identify</a:t>
            </a:r>
          </a:p>
          <a:p>
            <a:r>
              <a:rPr lang="en-US" dirty="0"/>
              <a:t>Use “I” statements</a:t>
            </a:r>
          </a:p>
          <a:p>
            <a:r>
              <a:rPr lang="en-US" dirty="0"/>
              <a:t>Take accountability</a:t>
            </a:r>
          </a:p>
        </p:txBody>
      </p:sp>
      <p:sp>
        <p:nvSpPr>
          <p:cNvPr id="4" name="TextBox 3"/>
          <p:cNvSpPr txBox="1"/>
          <p:nvPr/>
        </p:nvSpPr>
        <p:spPr>
          <a:xfrm>
            <a:off x="5519451" y="1905918"/>
            <a:ext cx="6169445" cy="2185214"/>
          </a:xfrm>
          <a:prstGeom prst="rect">
            <a:avLst/>
          </a:prstGeom>
          <a:solidFill>
            <a:schemeClr val="accent1">
              <a:lumMod val="20000"/>
              <a:lumOff val="80000"/>
            </a:schemeClr>
          </a:solidFill>
        </p:spPr>
        <p:txBody>
          <a:bodyPr wrap="square" rtlCol="0">
            <a:spAutoFit/>
          </a:bodyPr>
          <a:lstStyle/>
          <a:p>
            <a:r>
              <a:rPr lang="en-US" sz="3200" dirty="0"/>
              <a:t>Activity: Use this formula to express the emotion you identified earlier</a:t>
            </a:r>
          </a:p>
          <a:p>
            <a:endParaRPr lang="en-US" sz="3200" dirty="0"/>
          </a:p>
          <a:p>
            <a:r>
              <a:rPr lang="en-US" sz="4000" b="1" dirty="0"/>
              <a:t>Feedback </a:t>
            </a:r>
          </a:p>
        </p:txBody>
      </p:sp>
    </p:spTree>
    <p:extLst>
      <p:ext uri="{BB962C8B-B14F-4D97-AF65-F5344CB8AC3E}">
        <p14:creationId xmlns:p14="http://schemas.microsoft.com/office/powerpoint/2010/main" val="31428336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Emotional resilience</a:t>
            </a:r>
          </a:p>
        </p:txBody>
      </p:sp>
      <p:sp>
        <p:nvSpPr>
          <p:cNvPr id="3" name="Content Placeholder 2"/>
          <p:cNvSpPr>
            <a:spLocks noGrp="1"/>
          </p:cNvSpPr>
          <p:nvPr>
            <p:ph idx="1"/>
          </p:nvPr>
        </p:nvSpPr>
        <p:spPr/>
        <p:txBody>
          <a:bodyPr/>
          <a:lstStyle/>
          <a:p>
            <a:r>
              <a:rPr lang="en-US" dirty="0"/>
              <a:t>Resilience is the process and outcome of successfully adapting to difficult or challenging life experiences, especially through mental, emotional, and behavioral flexibility and adjustment to external and internal demands.</a:t>
            </a:r>
          </a:p>
          <a:p>
            <a:endParaRPr lang="en-US" dirty="0"/>
          </a:p>
          <a:p>
            <a:r>
              <a:rPr lang="en-US" dirty="0"/>
              <a:t>Emotional resilience is when you are able to “calm your frantic mind after encountering a negative experience”. </a:t>
            </a:r>
          </a:p>
        </p:txBody>
      </p:sp>
    </p:spTree>
    <p:extLst>
      <p:ext uri="{BB962C8B-B14F-4D97-AF65-F5344CB8AC3E}">
        <p14:creationId xmlns:p14="http://schemas.microsoft.com/office/powerpoint/2010/main" val="30368483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306" y="122754"/>
            <a:ext cx="10515600" cy="1325563"/>
          </a:xfrm>
        </p:spPr>
        <p:txBody>
          <a:bodyPr/>
          <a:lstStyle/>
          <a:p>
            <a:r>
              <a:rPr lang="en-US" dirty="0"/>
              <a:t>Elements of Emotional Resilience</a:t>
            </a:r>
          </a:p>
        </p:txBody>
      </p:sp>
      <p:sp>
        <p:nvSpPr>
          <p:cNvPr id="3" name="Content Placeholder 2"/>
          <p:cNvSpPr>
            <a:spLocks noGrp="1"/>
          </p:cNvSpPr>
          <p:nvPr>
            <p:ph idx="1"/>
          </p:nvPr>
        </p:nvSpPr>
        <p:spPr>
          <a:xfrm>
            <a:off x="254306" y="1448317"/>
            <a:ext cx="11765096" cy="4710112"/>
          </a:xfrm>
        </p:spPr>
        <p:txBody>
          <a:bodyPr>
            <a:normAutofit lnSpcReduction="10000"/>
          </a:bodyPr>
          <a:lstStyle/>
          <a:p>
            <a:r>
              <a:rPr lang="en-US" dirty="0"/>
              <a:t>Physical: state of health and healthy practices: sleep, eat, exercise</a:t>
            </a:r>
          </a:p>
          <a:p>
            <a:r>
              <a:rPr lang="en-US" dirty="0"/>
              <a:t>Mental and psychological</a:t>
            </a:r>
          </a:p>
          <a:p>
            <a:pPr lvl="1"/>
            <a:r>
              <a:rPr lang="en-US" dirty="0"/>
              <a:t>past trauma</a:t>
            </a:r>
          </a:p>
          <a:p>
            <a:pPr lvl="1"/>
            <a:r>
              <a:rPr lang="en-US" dirty="0"/>
              <a:t>Ability to adapt to change</a:t>
            </a:r>
          </a:p>
          <a:p>
            <a:pPr lvl="1"/>
            <a:r>
              <a:rPr lang="en-US" dirty="0"/>
              <a:t>Self-acceptance  </a:t>
            </a:r>
          </a:p>
          <a:p>
            <a:pPr lvl="1"/>
            <a:r>
              <a:rPr lang="en-US" dirty="0"/>
              <a:t>emotional awareness and regulation skills</a:t>
            </a:r>
          </a:p>
          <a:p>
            <a:pPr lvl="1"/>
            <a:r>
              <a:rPr lang="en-US" dirty="0"/>
              <a:t>Ability to express emotions</a:t>
            </a:r>
          </a:p>
          <a:p>
            <a:pPr lvl="1"/>
            <a:r>
              <a:rPr lang="en-US" dirty="0"/>
              <a:t>Thinking habits </a:t>
            </a:r>
          </a:p>
          <a:p>
            <a:pPr lvl="1"/>
            <a:r>
              <a:rPr lang="en-US" dirty="0"/>
              <a:t>reasoning abilities</a:t>
            </a:r>
          </a:p>
          <a:p>
            <a:r>
              <a:rPr lang="en-US" dirty="0"/>
              <a:t>Social: </a:t>
            </a:r>
          </a:p>
          <a:p>
            <a:pPr lvl="1"/>
            <a:r>
              <a:rPr lang="en-US" dirty="0"/>
              <a:t>circles of community</a:t>
            </a:r>
          </a:p>
          <a:p>
            <a:pPr lvl="1"/>
            <a:r>
              <a:rPr lang="en-US" dirty="0"/>
              <a:t>culture</a:t>
            </a:r>
          </a:p>
          <a:p>
            <a:pPr marL="0" indent="0">
              <a:buNone/>
            </a:pPr>
            <a:endParaRPr lang="en-US" dirty="0"/>
          </a:p>
        </p:txBody>
      </p:sp>
    </p:spTree>
    <p:extLst>
      <p:ext uri="{BB962C8B-B14F-4D97-AF65-F5344CB8AC3E}">
        <p14:creationId xmlns:p14="http://schemas.microsoft.com/office/powerpoint/2010/main" val="32443081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3910</TotalTime>
  <Words>1497</Words>
  <Application>Microsoft Office PowerPoint</Application>
  <PresentationFormat>Widescreen</PresentationFormat>
  <Paragraphs>234</Paragraphs>
  <Slides>35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Employee Wellness and Emotional Health  “Integrating Technology….Impacting the HR Experience.” </vt:lpstr>
      <vt:lpstr>Let’s get moving! Happiness (Ding Dong)</vt:lpstr>
      <vt:lpstr>Desired Outcome: Develop strategies that will address employee emotional health and wellbeing to achieve work life balance </vt:lpstr>
      <vt:lpstr>Understanding the source of your emotions</vt:lpstr>
      <vt:lpstr>PowerPoint Presentation</vt:lpstr>
      <vt:lpstr>Activity: identifying and expressing emotions</vt:lpstr>
      <vt:lpstr>Expressing Emotions</vt:lpstr>
      <vt:lpstr>Emotional resilience</vt:lpstr>
      <vt:lpstr>Elements of Emotional Resilience</vt:lpstr>
      <vt:lpstr>PowerPoint Presentation</vt:lpstr>
      <vt:lpstr>Factors impacting our ability to regulate emotions</vt:lpstr>
      <vt:lpstr>My top techniques to manage emotions</vt:lpstr>
      <vt:lpstr>PowerPoint Presentation</vt:lpstr>
      <vt:lpstr>About those negative emotions… name them</vt:lpstr>
      <vt:lpstr>Activity</vt:lpstr>
      <vt:lpstr>Learning Check </vt:lpstr>
      <vt:lpstr>Stand and stretch Break</vt:lpstr>
      <vt:lpstr>Outcome 2: Employee well-being and morale: Plenary Discussion  </vt:lpstr>
      <vt:lpstr>Outcome 2: Employee well-being and morale  </vt:lpstr>
      <vt:lpstr>Learning Check: Employee well-being &amp; morale</vt:lpstr>
      <vt:lpstr>Stand and stretch Break</vt:lpstr>
      <vt:lpstr>Outcome 3: Work-Life Balance &amp; stress management</vt:lpstr>
      <vt:lpstr>Work –life balance: Life Wheel</vt:lpstr>
      <vt:lpstr>Stress Management</vt:lpstr>
      <vt:lpstr>5 Myths: True or False? </vt:lpstr>
      <vt:lpstr>2 Basic Truths you should know</vt:lpstr>
      <vt:lpstr>Stress Management Tool #1:. Focus on what you can control:  The Story </vt:lpstr>
      <vt:lpstr>Stress Management Tool  #1: Circles of Control</vt:lpstr>
      <vt:lpstr>Stress Tool  #2: Circles of Control</vt:lpstr>
      <vt:lpstr>Stress Management Tool #2: Prioritise the Important over the Urgent:  The Story </vt:lpstr>
      <vt:lpstr>Stress Management Tool #2: Prioritise the Important over the Urgent:  The Tool</vt:lpstr>
      <vt:lpstr>Stress Management Tool #3: Live in the Present:  The Story </vt:lpstr>
      <vt:lpstr>Stress Management Tool #3: Live in the Present:  The Tool</vt:lpstr>
      <vt:lpstr>Learning Check: Full Seminar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Management 101</dc:title>
  <dc:creator>Rosemarie Voordouw</dc:creator>
  <cp:lastModifiedBy>Andre Gordon</cp:lastModifiedBy>
  <cp:revision>200</cp:revision>
  <cp:lastPrinted>2022-11-17T13:05:17Z</cp:lastPrinted>
  <dcterms:created xsi:type="dcterms:W3CDTF">2017-09-24T06:02:35Z</dcterms:created>
  <dcterms:modified xsi:type="dcterms:W3CDTF">2023-03-01T21:39:29Z</dcterms:modified>
</cp:coreProperties>
</file>